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5" r:id="rId3"/>
    <p:sldId id="277" r:id="rId4"/>
    <p:sldId id="286" r:id="rId5"/>
    <p:sldId id="288" r:id="rId6"/>
    <p:sldId id="297" r:id="rId7"/>
    <p:sldId id="295" r:id="rId8"/>
    <p:sldId id="296" r:id="rId9"/>
    <p:sldId id="279" r:id="rId10"/>
    <p:sldId id="282" r:id="rId11"/>
    <p:sldId id="278" r:id="rId12"/>
    <p:sldId id="298" r:id="rId13"/>
    <p:sldId id="272" r:id="rId14"/>
  </p:sldIdLst>
  <p:sldSz cx="6858000" cy="9144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11"/>
    <a:srgbClr val="EEE800"/>
    <a:srgbClr val="FCF600"/>
    <a:srgbClr val="EAE400"/>
    <a:srgbClr val="CDC800"/>
    <a:srgbClr val="954ECA"/>
    <a:srgbClr val="E26714"/>
    <a:srgbClr val="CC0000"/>
    <a:srgbClr val="ACD292"/>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49" d="100"/>
          <a:sy n="49" d="100"/>
        </p:scale>
        <p:origin x="20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8770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5819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31933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5"/>
            <a:ext cx="5143500" cy="3183467"/>
          </a:xfrm>
        </p:spPr>
        <p:txBody>
          <a:bodyPr anchor="b"/>
          <a:lstStyle>
            <a:lvl1pPr algn="ctr">
              <a:defRPr sz="3375"/>
            </a:lvl1pPr>
          </a:lstStyle>
          <a:p>
            <a:r>
              <a:rPr lang="es-ES"/>
              <a:t>Haga clic para modificar el estilo de título del patrón</a:t>
            </a:r>
            <a:endParaRPr lang="en-US"/>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1"/>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26184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5220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7" y="2279653"/>
            <a:ext cx="5915025" cy="3803649"/>
          </a:xfrm>
        </p:spPr>
        <p:txBody>
          <a:bodyPr anchor="b"/>
          <a:lstStyle>
            <a:lvl1pPr>
              <a:defRPr sz="3375"/>
            </a:lvl1pPr>
          </a:lstStyle>
          <a:p>
            <a:r>
              <a:rPr lang="es-ES"/>
              <a:t>Haga clic para modificar el estilo de título del patrón</a:t>
            </a:r>
            <a:endParaRPr lang="en-US"/>
          </a:p>
        </p:txBody>
      </p:sp>
      <p:sp>
        <p:nvSpPr>
          <p:cNvPr id="3" name="Marcador de texto 2"/>
          <p:cNvSpPr>
            <a:spLocks noGrp="1"/>
          </p:cNvSpPr>
          <p:nvPr>
            <p:ph type="body" idx="1"/>
          </p:nvPr>
        </p:nvSpPr>
        <p:spPr>
          <a:xfrm>
            <a:off x="467917" y="6119286"/>
            <a:ext cx="5915025" cy="2000249"/>
          </a:xfrm>
        </p:spPr>
        <p:txBody>
          <a:bodyPr/>
          <a:lstStyle>
            <a:lvl1pPr marL="0" indent="0">
              <a:buNone/>
              <a:defRPr sz="1351">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76356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71488"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3471863"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73198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2" y="486836"/>
            <a:ext cx="5915025" cy="1767417"/>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472381" y="2241552"/>
            <a:ext cx="2901255"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3471864" y="2241552"/>
            <a:ext cx="2915543"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4" y="3340100"/>
            <a:ext cx="2915543"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8611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37832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72460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contenido 2"/>
          <p:cNvSpPr>
            <a:spLocks noGrp="1"/>
          </p:cNvSpPr>
          <p:nvPr>
            <p:ph idx="1"/>
          </p:nvPr>
        </p:nvSpPr>
        <p:spPr>
          <a:xfrm>
            <a:off x="2915544" y="1316569"/>
            <a:ext cx="3471863" cy="6498167"/>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7698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071733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2915544" y="1316569"/>
            <a:ext cx="3471863" cy="6498167"/>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endParaRPr lang="en-US" dirty="0"/>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22475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9119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486835"/>
            <a:ext cx="1478756" cy="7749117"/>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71488" y="486835"/>
            <a:ext cx="4350544"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7/4/2024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67701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7" y="6119288"/>
            <a:ext cx="5915025" cy="2000249"/>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FC89662-FB4F-4A47-B851-B419F1E21DEF}" type="datetimeFigureOut">
              <a:rPr lang="es-MX" smtClean="0"/>
              <a:t>04/07/2024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350185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C89662-FB4F-4A47-B851-B419F1E21DEF}" type="datetimeFigureOut">
              <a:rPr lang="es-MX" smtClean="0"/>
              <a:t>04/07/2024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424556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4"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C89662-FB4F-4A47-B851-B419F1E21DEF}" type="datetimeFigureOut">
              <a:rPr lang="es-MX" smtClean="0"/>
              <a:t>04/07/2024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6366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C89662-FB4F-4A47-B851-B419F1E21DEF}" type="datetimeFigureOut">
              <a:rPr lang="es-MX" smtClean="0"/>
              <a:t>04/07/2024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46651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9662-FB4F-4A47-B851-B419F1E21DEF}" type="datetimeFigureOut">
              <a:rPr lang="es-MX" smtClean="0"/>
              <a:t>04/07/2024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5559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4"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04/07/2024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77178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4" y="1316570"/>
            <a:ext cx="3471863" cy="6498167"/>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04/07/2024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2595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C89662-FB4F-4A47-B851-B419F1E21DEF}" type="datetimeFigureOut">
              <a:rPr lang="es-MX" smtClean="0"/>
              <a:t>04/07/2024</a:t>
            </a:fld>
            <a:endParaRPr lang="es-MX"/>
          </a:p>
        </p:txBody>
      </p:sp>
      <p:sp>
        <p:nvSpPr>
          <p:cNvPr id="5" name="Footer Placeholder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5A914C-A139-4859-BE0A-324D4CA3844A}" type="slidenum">
              <a:rPr lang="es-MX" smtClean="0"/>
              <a:t>‹Nº›</a:t>
            </a:fld>
            <a:endParaRPr lang="es-MX"/>
          </a:p>
        </p:txBody>
      </p:sp>
    </p:spTree>
    <p:extLst>
      <p:ext uri="{BB962C8B-B14F-4D97-AF65-F5344CB8AC3E}">
        <p14:creationId xmlns:p14="http://schemas.microsoft.com/office/powerpoint/2010/main" val="392933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521B7CF-5003-4AA8-8E71-AEFC351961CC}" type="datetimeFigureOut">
              <a:rPr lang="en-US" smtClean="0"/>
              <a:t>7/4/2024</a:t>
            </a:fld>
            <a:endParaRPr lang="en-US" dirty="0"/>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212087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3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8"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1351"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salud.gov.co/sites/rid/Lists/BibliotecaDigital/RIDE/DE/DIJ/ley-1616-del-21-de-enero-2013.pdf" TargetMode="External"/><Relationship Id="rId2" Type="http://schemas.openxmlformats.org/officeDocument/2006/relationships/hyperlink" Target="https://www.who.int/es/news/item/17-06-2022-who-highlights-urgent-need-to-transform-mental-health-and-mental-health-care" TargetMode="Externa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observatoriomujeres.gov.co/archivos/Publicaciones/Publicacion_31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10516" y="8810265"/>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FD079053-5738-1E38-D950-EFC3A3F73FA8}"/>
              </a:ext>
            </a:extLst>
          </p:cNvPr>
          <p:cNvSpPr txBox="1"/>
          <p:nvPr/>
        </p:nvSpPr>
        <p:spPr>
          <a:xfrm>
            <a:off x="204433" y="3140754"/>
            <a:ext cx="77777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Índice</a:t>
            </a:r>
          </a:p>
        </p:txBody>
      </p:sp>
      <p:graphicFrame>
        <p:nvGraphicFramePr>
          <p:cNvPr id="8" name="Tabla 7">
            <a:extLst>
              <a:ext uri="{FF2B5EF4-FFF2-40B4-BE49-F238E27FC236}">
                <a16:creationId xmlns:a16="http://schemas.microsoft.com/office/drawing/2014/main" id="{E2D55981-482D-1254-63F8-965134C1B97C}"/>
              </a:ext>
            </a:extLst>
          </p:cNvPr>
          <p:cNvGraphicFramePr>
            <a:graphicFrameLocks noGrp="1"/>
          </p:cNvGraphicFramePr>
          <p:nvPr>
            <p:extLst>
              <p:ext uri="{D42A27DB-BD31-4B8C-83A1-F6EECF244321}">
                <p14:modId xmlns:p14="http://schemas.microsoft.com/office/powerpoint/2010/main" val="694072330"/>
              </p:ext>
            </p:extLst>
          </p:nvPr>
        </p:nvGraphicFramePr>
        <p:xfrm>
          <a:off x="266591" y="3277641"/>
          <a:ext cx="3457319" cy="3199057"/>
        </p:xfrm>
        <a:graphic>
          <a:graphicData uri="http://schemas.openxmlformats.org/drawingml/2006/table">
            <a:tbl>
              <a:tblPr>
                <a:tableStyleId>{5940675A-B579-460E-94D1-54222C63F5DA}</a:tableStyleId>
              </a:tblPr>
              <a:tblGrid>
                <a:gridCol w="3143375">
                  <a:extLst>
                    <a:ext uri="{9D8B030D-6E8A-4147-A177-3AD203B41FA5}">
                      <a16:colId xmlns:a16="http://schemas.microsoft.com/office/drawing/2014/main" val="1720984917"/>
                    </a:ext>
                  </a:extLst>
                </a:gridCol>
                <a:gridCol w="313944">
                  <a:extLst>
                    <a:ext uri="{9D8B030D-6E8A-4147-A177-3AD203B41FA5}">
                      <a16:colId xmlns:a16="http://schemas.microsoft.com/office/drawing/2014/main" val="2037559744"/>
                    </a:ext>
                  </a:extLst>
                </a:gridCol>
              </a:tblGrid>
              <a:tr h="197732">
                <a:tc>
                  <a:txBody>
                    <a:bodyPr/>
                    <a:lstStyle/>
                    <a:p>
                      <a:pPr marL="42545">
                        <a:lnSpc>
                          <a:spcPct val="107000"/>
                        </a:lnSpc>
                        <a:spcAft>
                          <a:spcPts val="800"/>
                        </a:spcAft>
                      </a:pPr>
                      <a:r>
                        <a:rPr lang="es-MX" sz="800" dirty="0"/>
                        <a:t> </a:t>
                      </a:r>
                    </a:p>
                  </a:txBody>
                  <a:tcPr marL="44450" marR="4445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err="1"/>
                        <a:t>Pag</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147402"/>
                  </a:ext>
                </a:extLst>
              </a:tr>
              <a:tr h="128069">
                <a:tc>
                  <a:txBody>
                    <a:bodyPr/>
                    <a:lstStyle/>
                    <a:p>
                      <a:pPr marL="42545">
                        <a:lnSpc>
                          <a:spcPct val="107000"/>
                        </a:lnSpc>
                        <a:spcAft>
                          <a:spcPts val="800"/>
                        </a:spcAft>
                      </a:pPr>
                      <a:r>
                        <a:rPr lang="es-MX" sz="800" dirty="0"/>
                        <a:t>Objetivo del Boletín</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a:t>1</a:t>
                      </a: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258112"/>
                  </a:ext>
                </a:extLst>
              </a:tr>
              <a:tr h="128069">
                <a:tc>
                  <a:txBody>
                    <a:bodyPr/>
                    <a:lstStyle/>
                    <a:p>
                      <a:pPr marL="42545">
                        <a:lnSpc>
                          <a:spcPct val="107000"/>
                        </a:lnSpc>
                        <a:spcAft>
                          <a:spcPts val="800"/>
                        </a:spcAft>
                      </a:pPr>
                      <a:r>
                        <a:rPr lang="es-MX" sz="800" dirty="0"/>
                        <a:t>Introducción</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a:t>1</a:t>
                      </a: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210618"/>
                  </a:ext>
                </a:extLst>
              </a:tr>
              <a:tr h="128069">
                <a:tc>
                  <a:txBody>
                    <a:bodyPr/>
                    <a:lstStyle/>
                    <a:p>
                      <a:pPr marL="42545">
                        <a:lnSpc>
                          <a:spcPct val="107000"/>
                        </a:lnSpc>
                        <a:spcAft>
                          <a:spcPts val="800"/>
                        </a:spcAft>
                      </a:pPr>
                      <a:r>
                        <a:rPr lang="es-ES" sz="800" dirty="0"/>
                        <a:t>Salud Mental</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a:t>2</a:t>
                      </a: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928591"/>
                  </a:ext>
                </a:extLst>
              </a:tr>
              <a:tr h="153839">
                <a:tc>
                  <a:txBody>
                    <a:bodyPr/>
                    <a:lstStyle/>
                    <a:p>
                      <a:pPr marL="42545" marR="0" lvl="0" indent="0" algn="l" defTabSz="685783" rtl="0" eaLnBrk="1" fontAlgn="auto" latinLnBrk="0" hangingPunct="1">
                        <a:lnSpc>
                          <a:spcPct val="107000"/>
                        </a:lnSpc>
                        <a:spcBef>
                          <a:spcPts val="0"/>
                        </a:spcBef>
                        <a:spcAft>
                          <a:spcPts val="800"/>
                        </a:spcAft>
                        <a:buClrTx/>
                        <a:buSzTx/>
                        <a:buFontTx/>
                        <a:buNone/>
                        <a:tabLst/>
                        <a:defRPr/>
                      </a:pPr>
                      <a:r>
                        <a:rPr lang="es-ES" sz="800" dirty="0"/>
                        <a:t>Factores de riesgo de la salud mental</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a:t>2</a:t>
                      </a: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7858836"/>
                  </a:ext>
                </a:extLst>
              </a:tr>
              <a:tr h="151875">
                <a:tc>
                  <a:txBody>
                    <a:bodyPr/>
                    <a:lstStyle/>
                    <a:p>
                      <a:pPr marL="42545">
                        <a:lnSpc>
                          <a:spcPct val="107000"/>
                        </a:lnSpc>
                        <a:spcAft>
                          <a:spcPts val="800"/>
                        </a:spcAft>
                      </a:pPr>
                      <a:r>
                        <a:rPr lang="es-ES" sz="800" dirty="0"/>
                        <a:t>Epidemiologia en Colombia, Nariño y Pasto</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a:t>2</a:t>
                      </a: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1603684"/>
                  </a:ext>
                </a:extLst>
              </a:tr>
              <a:tr h="147346">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Tasa de Intentos de Suicidios y Suicidios en Colombia </a:t>
                      </a:r>
                      <a:endParaRPr lang="es-MX" sz="800" dirty="0"/>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a:t>3</a:t>
                      </a: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191303"/>
                  </a:ext>
                </a:extLst>
              </a:tr>
              <a:tr h="163034">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noProof="0" dirty="0" smtClean="0"/>
                        <a:t>Tasa de Suicidios en Colombia Sexo y Nivel Educativo</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3</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466127"/>
                  </a:ext>
                </a:extLst>
              </a:tr>
              <a:tr h="173193">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Tendencia del Intento de Suicidio y Suicidio en Pasto y Nariño</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4</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2415588"/>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Tendencia del Suicidio en Pasto y Nariño</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5</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907200"/>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Suicidio en Pasto en la Semana 21 (2024 – 2024)</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5</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269993"/>
                  </a:ext>
                </a:extLst>
              </a:tr>
              <a:tr h="263363">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Mapa de Tasa de Intento de Suicidio *100 Mil Hab. en Pasto y sus Corregimientos 2023</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6</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480876"/>
                  </a:ext>
                </a:extLst>
              </a:tr>
              <a:tr h="263363">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Mapas de Tasa de Suicidio *100 Mil Hab. en Pasto y sus Corregimientos 2022 y 2023</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7</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0911328"/>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Intento de Suicidio por Grupos de Edad y Genero en Pasto - 2023</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8</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514641"/>
                  </a:ext>
                </a:extLst>
              </a:tr>
              <a:tr h="121931">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Intento de Suicidio por Grupos Sociales en Pasto - 2023</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8</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6899104"/>
                  </a:ext>
                </a:extLst>
              </a:tr>
              <a:tr h="15183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Factores de referencia Desencadenantes del Intentos de Suicidios</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9</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3891098"/>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Factores que pueden incidir al Intentos de Suicidios</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9</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2387506"/>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Factores que pueden incidir al Intentos de Suicidios</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10</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6922878"/>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err="1" smtClean="0"/>
                        <a:t>Conclisiones</a:t>
                      </a:r>
                      <a:endParaRPr lang="es-MX" sz="800" dirty="0" smtClean="0"/>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10</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249665"/>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Propuestas de Intervención</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11</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151413"/>
                  </a:ext>
                </a:extLst>
              </a:tr>
              <a:tr h="12806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800" dirty="0" smtClean="0"/>
                        <a:t>Bibliografía</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s-MX" sz="800" dirty="0" smtClean="0"/>
                        <a:t>12</a:t>
                      </a:r>
                      <a:endParaRPr lang="es-MX" sz="800" dirty="0"/>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7646518"/>
                  </a:ext>
                </a:extLst>
              </a:tr>
            </a:tbl>
          </a:graphicData>
        </a:graphic>
      </p:graphicFrame>
      <p:sp>
        <p:nvSpPr>
          <p:cNvPr id="7" name="CuadroTexto 6">
            <a:extLst>
              <a:ext uri="{FF2B5EF4-FFF2-40B4-BE49-F238E27FC236}">
                <a16:creationId xmlns:a16="http://schemas.microsoft.com/office/drawing/2014/main" id="{9DAF1F29-2AC2-679C-3198-FD20A8977054}"/>
              </a:ext>
            </a:extLst>
          </p:cNvPr>
          <p:cNvSpPr txBox="1"/>
          <p:nvPr/>
        </p:nvSpPr>
        <p:spPr>
          <a:xfrm>
            <a:off x="217352" y="2384908"/>
            <a:ext cx="6509551" cy="738664"/>
          </a:xfrm>
          <a:prstGeom prst="rect">
            <a:avLst/>
          </a:prstGeom>
          <a:solidFill>
            <a:srgbClr val="FFFF00"/>
          </a:solidFill>
          <a:ln>
            <a:noFill/>
          </a:ln>
        </p:spPr>
        <p:txBody>
          <a:bodyPr wrap="square" rtlCol="0">
            <a:spAutoFit/>
          </a:bodyPr>
          <a:lstStyle/>
          <a:p>
            <a:pPr algn="just"/>
            <a:r>
              <a:rPr lang="es-MX" sz="1050" dirty="0">
                <a:latin typeface="Arial" panose="020B0604020202020204" pitchFamily="34" charset="0"/>
                <a:cs typeface="Arial" panose="020B0604020202020204" pitchFamily="34" charset="0"/>
              </a:rPr>
              <a:t>El </a:t>
            </a:r>
            <a:r>
              <a:rPr lang="es-MX" sz="1050" b="1" dirty="0">
                <a:latin typeface="Arial" panose="020B0604020202020204" pitchFamily="34" charset="0"/>
                <a:cs typeface="Arial" panose="020B0604020202020204" pitchFamily="34" charset="0"/>
              </a:rPr>
              <a:t>objetivo principal de este boletín </a:t>
            </a:r>
            <a:r>
              <a:rPr lang="es-MX" sz="1050" dirty="0">
                <a:latin typeface="Arial" panose="020B0604020202020204" pitchFamily="34" charset="0"/>
                <a:cs typeface="Arial" panose="020B0604020202020204" pitchFamily="34" charset="0"/>
              </a:rPr>
              <a:t>es contribuir a informar a la población del Municipio de Pasto (Nariño) articulado al plan de vigilancia de la Secretaria de Salud. Es necesario dejar en claro que la información que se publica en este Boletín no es una opinión sino que expresa la dinámica de los programas que se desarrollan actualmente.</a:t>
            </a:r>
          </a:p>
        </p:txBody>
      </p:sp>
      <p:sp>
        <p:nvSpPr>
          <p:cNvPr id="24" name="CuadroTexto 23">
            <a:extLst>
              <a:ext uri="{FF2B5EF4-FFF2-40B4-BE49-F238E27FC236}">
                <a16:creationId xmlns:a16="http://schemas.microsoft.com/office/drawing/2014/main" id="{B71F1345-8CF8-0FB0-5030-3221ABCECE81}"/>
              </a:ext>
            </a:extLst>
          </p:cNvPr>
          <p:cNvSpPr txBox="1"/>
          <p:nvPr/>
        </p:nvSpPr>
        <p:spPr>
          <a:xfrm>
            <a:off x="3674671" y="3216658"/>
            <a:ext cx="3042820" cy="3539430"/>
          </a:xfrm>
          <a:prstGeom prst="rect">
            <a:avLst/>
          </a:prstGeom>
          <a:noFill/>
        </p:spPr>
        <p:txBody>
          <a:bodyPr wrap="none" rtlCol="0">
            <a:spAutoFit/>
          </a:bodyPr>
          <a:lstStyle/>
          <a:p>
            <a:pPr algn="ctr"/>
            <a:r>
              <a:rPr lang="es-MX" sz="1600" b="1" dirty="0" smtClean="0">
                <a:latin typeface="Arial" panose="020B0604020202020204" pitchFamily="34" charset="0"/>
                <a:cs typeface="Arial" panose="020B0604020202020204" pitchFamily="34" charset="0"/>
              </a:rPr>
              <a:t>Nicolás Toro</a:t>
            </a:r>
            <a:endParaRPr lang="es-MX" sz="1600" b="1"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Alcalde</a:t>
            </a:r>
          </a:p>
          <a:p>
            <a:pPr algn="ctr"/>
            <a:endParaRPr lang="es-MX" sz="1600" dirty="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Mary Luz Castillo</a:t>
            </a:r>
            <a:endParaRPr lang="es-MX" sz="1600" b="1"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Secretario de Salud</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Héctor Villota</a:t>
            </a:r>
          </a:p>
          <a:p>
            <a:pPr algn="ctr"/>
            <a:r>
              <a:rPr lang="es-MX" sz="1600" dirty="0">
                <a:latin typeface="Arial" panose="020B0604020202020204" pitchFamily="34" charset="0"/>
                <a:cs typeface="Arial" panose="020B0604020202020204" pitchFamily="34" charset="0"/>
              </a:rPr>
              <a:t>Subsecretario de Salud Pública</a:t>
            </a:r>
          </a:p>
          <a:p>
            <a:pPr algn="ctr"/>
            <a:endParaRPr lang="es-MX" sz="1600"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Luis Fernando Molineros</a:t>
            </a:r>
          </a:p>
          <a:p>
            <a:pPr algn="ctr"/>
            <a:r>
              <a:rPr lang="es-MX" sz="1600" dirty="0" smtClean="0">
                <a:latin typeface="Arial" panose="020B0604020202020204" pitchFamily="34" charset="0"/>
                <a:cs typeface="Arial" panose="020B0604020202020204" pitchFamily="34" charset="0"/>
              </a:rPr>
              <a:t>Epidemiólogo - Salubrista</a:t>
            </a:r>
          </a:p>
          <a:p>
            <a:pPr algn="ctr"/>
            <a:endParaRPr lang="es-MX" sz="1600"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Salud </a:t>
            </a:r>
            <a:r>
              <a:rPr lang="es-MX" sz="1600" b="1" dirty="0">
                <a:latin typeface="Arial" panose="020B0604020202020204" pitchFamily="34" charset="0"/>
                <a:cs typeface="Arial" panose="020B0604020202020204" pitchFamily="34" charset="0"/>
              </a:rPr>
              <a:t>Mental</a:t>
            </a:r>
          </a:p>
          <a:p>
            <a:pPr algn="ctr"/>
            <a:endParaRPr lang="es-MX" sz="1600" b="1"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5647242-C43F-65B5-54E7-2AF479B3F0B0}"/>
              </a:ext>
            </a:extLst>
          </p:cNvPr>
          <p:cNvSpPr txBox="1"/>
          <p:nvPr/>
        </p:nvSpPr>
        <p:spPr>
          <a:xfrm>
            <a:off x="89097" y="6888374"/>
            <a:ext cx="6603906" cy="1938992"/>
          </a:xfrm>
          <a:prstGeom prst="rect">
            <a:avLst/>
          </a:prstGeom>
          <a:noFill/>
        </p:spPr>
        <p:txBody>
          <a:bodyPr wrap="square" rtlCol="0">
            <a:spAutoFit/>
          </a:bodyPr>
          <a:lstStyle/>
          <a:p>
            <a:pPr algn="just"/>
            <a:r>
              <a:rPr lang="es-ES" sz="1000" dirty="0">
                <a:latin typeface="Arial" panose="020B0604020202020204" pitchFamily="34" charset="0"/>
                <a:cs typeface="Arial" panose="020B0604020202020204" pitchFamily="34" charset="0"/>
              </a:rPr>
              <a:t>Las poblaciones en el mundo padecen comúnmente trastornos mentales, la mayoría de los sistemas sociales y de salud, no prestan la atención necesaria, obstaculizando el acceso a los servicios de salud o limitando el apoyo de los mismos; por tanto, muchas personas sufren en silencio, viendo afectada negativamente y progresivamente su vida cotidiana. Aproximadamente mil millones de personas en el mundo, entre ellas un 14% de los adolescentes, están afectadas por un trastorno mental, donde el suicidios representa más de una de cada 100 muertes y el 58% de ellos ocurre antes de los 50 años. (OMS, 2019; 2022)</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Factores como las desigualdades sociales y económicas, las diferencias políticas, las emergencias en salud pública y el conflicto armado están entre las amenazas estructurales, fenómenos como el abuso sexual en la infancia y el acoso por intimidación son importantes causas de depresión y ansiedad, las cuales han sido potenciadas por la incursión de las redes sociales, estos aumentaron más de un 25% en el primer año de la pandemia, pero las consecuencias apenas las estamos observando.</a:t>
            </a:r>
          </a:p>
        </p:txBody>
      </p:sp>
      <p:sp>
        <p:nvSpPr>
          <p:cNvPr id="26" name="CuadroTexto 25">
            <a:extLst>
              <a:ext uri="{FF2B5EF4-FFF2-40B4-BE49-F238E27FC236}">
                <a16:creationId xmlns:a16="http://schemas.microsoft.com/office/drawing/2014/main" id="{4F7468E1-88A8-D7E6-1299-12AE066BE736}"/>
              </a:ext>
            </a:extLst>
          </p:cNvPr>
          <p:cNvSpPr txBox="1"/>
          <p:nvPr/>
        </p:nvSpPr>
        <p:spPr>
          <a:xfrm>
            <a:off x="71751" y="6608436"/>
            <a:ext cx="1266693" cy="307777"/>
          </a:xfrm>
          <a:prstGeom prst="rect">
            <a:avLst/>
          </a:prstGeom>
          <a:noFill/>
        </p:spPr>
        <p:txBody>
          <a:bodyPr wrap="none" rtlCol="0">
            <a:spAutoFit/>
          </a:bodyPr>
          <a:lstStyle/>
          <a:p>
            <a:r>
              <a:rPr lang="es-MX" sz="1400" b="1" dirty="0">
                <a:latin typeface="Arial" panose="020B0604020202020204" pitchFamily="34" charset="0"/>
                <a:cs typeface="Arial" panose="020B0604020202020204" pitchFamily="34" charset="0"/>
              </a:rPr>
              <a:t>Introducción</a:t>
            </a:r>
          </a:p>
        </p:txBody>
      </p:sp>
      <p:sp>
        <p:nvSpPr>
          <p:cNvPr id="9" name="CuadroTexto 8">
            <a:extLst>
              <a:ext uri="{FF2B5EF4-FFF2-40B4-BE49-F238E27FC236}">
                <a16:creationId xmlns:a16="http://schemas.microsoft.com/office/drawing/2014/main" id="{7CF3A1A0-1B40-EBE3-9CE9-7B80355606E9}"/>
              </a:ext>
            </a:extLst>
          </p:cNvPr>
          <p:cNvSpPr txBox="1"/>
          <p:nvPr/>
        </p:nvSpPr>
        <p:spPr>
          <a:xfrm>
            <a:off x="3875370" y="1158024"/>
            <a:ext cx="2702297" cy="707886"/>
          </a:xfrm>
          <a:prstGeom prst="rect">
            <a:avLst/>
          </a:prstGeom>
          <a:noFill/>
        </p:spPr>
        <p:txBody>
          <a:bodyPr wrap="square">
            <a:spAutoFit/>
          </a:bodyPr>
          <a:lstStyle/>
          <a:p>
            <a:pPr algn="r"/>
            <a:r>
              <a:rPr lang="es-MX" sz="2000" b="1" dirty="0">
                <a:latin typeface="Arial" panose="020B0604020202020204" pitchFamily="34" charset="0"/>
                <a:cs typeface="Arial" panose="020B0604020202020204" pitchFamily="34" charset="0"/>
              </a:rPr>
              <a:t>Salud Mental en Pasto, Nariño</a:t>
            </a:r>
          </a:p>
        </p:txBody>
      </p:sp>
      <p:pic>
        <p:nvPicPr>
          <p:cNvPr id="2" name="Imagen 1">
            <a:extLst>
              <a:ext uri="{FF2B5EF4-FFF2-40B4-BE49-F238E27FC236}">
                <a16:creationId xmlns:a16="http://schemas.microsoft.com/office/drawing/2014/main" id="{593A5042-3B40-151C-6B33-785F38463708}"/>
              </a:ext>
            </a:extLst>
          </p:cNvPr>
          <p:cNvPicPr>
            <a:picLocks noChangeAspect="1"/>
          </p:cNvPicPr>
          <p:nvPr/>
        </p:nvPicPr>
        <p:blipFill rotWithShape="1">
          <a:blip r:embed="rId2"/>
          <a:srcRect l="25135" t="17989" r="23779" b="14624"/>
          <a:stretch/>
        </p:blipFill>
        <p:spPr>
          <a:xfrm>
            <a:off x="5226518" y="325986"/>
            <a:ext cx="652271" cy="860404"/>
          </a:xfrm>
          <a:prstGeom prst="rect">
            <a:avLst/>
          </a:prstGeom>
        </p:spPr>
      </p:pic>
      <p:sp>
        <p:nvSpPr>
          <p:cNvPr id="12" name="CuadroTexto 11">
            <a:extLst>
              <a:ext uri="{FF2B5EF4-FFF2-40B4-BE49-F238E27FC236}">
                <a16:creationId xmlns:a16="http://schemas.microsoft.com/office/drawing/2014/main" id="{E2F229A6-CB7E-B921-00F1-6AEC0E6E6CFC}"/>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8" name="CuadroTexto 17">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pic>
        <p:nvPicPr>
          <p:cNvPr id="20" name="Imagen 19"/>
          <p:cNvPicPr>
            <a:picLocks noChangeAspect="1"/>
          </p:cNvPicPr>
          <p:nvPr/>
        </p:nvPicPr>
        <p:blipFill rotWithShape="1">
          <a:blip r:embed="rId3"/>
          <a:srcRect l="50688" t="15562" r="36567" b="65192"/>
          <a:stretch/>
        </p:blipFill>
        <p:spPr>
          <a:xfrm>
            <a:off x="945383" y="309853"/>
            <a:ext cx="1224382" cy="1100393"/>
          </a:xfrm>
          <a:prstGeom prst="rect">
            <a:avLst/>
          </a:prstGeom>
        </p:spPr>
      </p:pic>
    </p:spTree>
    <p:extLst>
      <p:ext uri="{BB962C8B-B14F-4D97-AF65-F5344CB8AC3E}">
        <p14:creationId xmlns:p14="http://schemas.microsoft.com/office/powerpoint/2010/main" val="22476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4CCBA6B4-84EB-4F91-42F4-817D78E2D76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7" name="CuadroTexto 6">
            <a:extLst>
              <a:ext uri="{FF2B5EF4-FFF2-40B4-BE49-F238E27FC236}">
                <a16:creationId xmlns:a16="http://schemas.microsoft.com/office/drawing/2014/main" id="{472E5635-145F-6317-9C7A-CC95ABC2C3FD}"/>
              </a:ext>
            </a:extLst>
          </p:cNvPr>
          <p:cNvSpPr txBox="1"/>
          <p:nvPr/>
        </p:nvSpPr>
        <p:spPr>
          <a:xfrm>
            <a:off x="110625" y="4966575"/>
            <a:ext cx="6498856" cy="553998"/>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a:t>
            </a:r>
            <a:r>
              <a:rPr lang="es-MX" sz="1000" b="1" dirty="0" smtClean="0">
                <a:latin typeface="Arial" panose="020B0604020202020204" pitchFamily="34" charset="0"/>
                <a:cs typeface="Arial" panose="020B0604020202020204" pitchFamily="34" charset="0"/>
              </a:rPr>
              <a:t>9. </a:t>
            </a:r>
            <a:r>
              <a:rPr lang="es-MX" sz="1000" dirty="0">
                <a:latin typeface="Arial" panose="020B0604020202020204" pitchFamily="34" charset="0"/>
                <a:cs typeface="Arial" panose="020B0604020202020204" pitchFamily="34" charset="0"/>
              </a:rPr>
              <a:t>Muestra el número de Casos de </a:t>
            </a:r>
            <a:r>
              <a:rPr lang="es-MX" sz="1000" dirty="0" smtClean="0">
                <a:latin typeface="Arial" panose="020B0604020202020204" pitchFamily="34" charset="0"/>
                <a:cs typeface="Arial" panose="020B0604020202020204" pitchFamily="34" charset="0"/>
              </a:rPr>
              <a:t>Intento de Suicidio </a:t>
            </a:r>
            <a:r>
              <a:rPr lang="es-MX" sz="1000" dirty="0">
                <a:latin typeface="Arial" panose="020B0604020202020204" pitchFamily="34" charset="0"/>
                <a:cs typeface="Arial" panose="020B0604020202020204" pitchFamily="34" charset="0"/>
              </a:rPr>
              <a:t>según el método empleado destacando el ahorcamiento como principal método, y en </a:t>
            </a:r>
            <a:r>
              <a:rPr lang="es-MX" sz="1000" dirty="0" smtClean="0">
                <a:latin typeface="Arial" panose="020B0604020202020204" pitchFamily="34" charset="0"/>
                <a:cs typeface="Arial" panose="020B0604020202020204" pitchFamily="34" charset="0"/>
              </a:rPr>
              <a:t>más </a:t>
            </a:r>
            <a:r>
              <a:rPr lang="es-MX" sz="1000" dirty="0">
                <a:latin typeface="Arial" panose="020B0604020202020204" pitchFamily="34" charset="0"/>
                <a:cs typeface="Arial" panose="020B0604020202020204" pitchFamily="34" charset="0"/>
              </a:rPr>
              <a:t>baja </a:t>
            </a:r>
            <a:r>
              <a:rPr lang="es-MX" sz="1000" dirty="0" smtClean="0">
                <a:latin typeface="Arial" panose="020B0604020202020204" pitchFamily="34" charset="0"/>
                <a:cs typeface="Arial" panose="020B0604020202020204" pitchFamily="34" charset="0"/>
              </a:rPr>
              <a:t>proporción </a:t>
            </a:r>
            <a:r>
              <a:rPr lang="es-MX" sz="1000" dirty="0">
                <a:latin typeface="Arial" panose="020B0604020202020204" pitchFamily="34" charset="0"/>
                <a:cs typeface="Arial" panose="020B0604020202020204" pitchFamily="34" charset="0"/>
              </a:rPr>
              <a:t>la intoxicación. </a:t>
            </a:r>
            <a:r>
              <a:rPr lang="es-MX" sz="1000" b="1" dirty="0">
                <a:latin typeface="Arial" panose="020B0604020202020204" pitchFamily="34" charset="0"/>
                <a:cs typeface="Arial" panose="020B0604020202020204" pitchFamily="34" charset="0"/>
              </a:rPr>
              <a:t>Fuente.</a:t>
            </a:r>
            <a:r>
              <a:rPr lang="es-MX" sz="1000" dirty="0">
                <a:latin typeface="Arial" panose="020B0604020202020204" pitchFamily="34" charset="0"/>
                <a:cs typeface="Arial" panose="020B0604020202020204" pitchFamily="34" charset="0"/>
              </a:rPr>
              <a:t> SMS - SIVIGILA (12/2023)</a:t>
            </a:r>
          </a:p>
        </p:txBody>
      </p:sp>
      <p:pic>
        <p:nvPicPr>
          <p:cNvPr id="8" name="Imagen 7">
            <a:extLst>
              <a:ext uri="{FF2B5EF4-FFF2-40B4-BE49-F238E27FC236}">
                <a16:creationId xmlns:a16="http://schemas.microsoft.com/office/drawing/2014/main" id="{B904666D-AF2C-8BA9-EFA1-47E00E85A6EB}"/>
              </a:ext>
            </a:extLst>
          </p:cNvPr>
          <p:cNvPicPr>
            <a:picLocks noChangeAspect="1"/>
          </p:cNvPicPr>
          <p:nvPr/>
        </p:nvPicPr>
        <p:blipFill rotWithShape="1">
          <a:blip r:embed="rId2"/>
          <a:srcRect l="3345" t="3114" r="5259" b="3193"/>
          <a:stretch/>
        </p:blipFill>
        <p:spPr>
          <a:xfrm>
            <a:off x="425487" y="2558926"/>
            <a:ext cx="5869132" cy="2359236"/>
          </a:xfrm>
          <a:prstGeom prst="rect">
            <a:avLst/>
          </a:prstGeom>
        </p:spPr>
      </p:pic>
      <p:pic>
        <p:nvPicPr>
          <p:cNvPr id="12" name="Imagen 11">
            <a:extLst>
              <a:ext uri="{FF2B5EF4-FFF2-40B4-BE49-F238E27FC236}">
                <a16:creationId xmlns:a16="http://schemas.microsoft.com/office/drawing/2014/main" id="{CD1BFE3B-BE63-42E1-8F1D-8AD259FB7232}"/>
              </a:ext>
            </a:extLst>
          </p:cNvPr>
          <p:cNvPicPr>
            <a:picLocks noChangeAspect="1"/>
          </p:cNvPicPr>
          <p:nvPr/>
        </p:nvPicPr>
        <p:blipFill rotWithShape="1">
          <a:blip r:embed="rId3">
            <a:alphaModFix amt="20000"/>
          </a:blip>
          <a:srcRect l="49078" t="17989" r="23779" b="14624"/>
          <a:stretch/>
        </p:blipFill>
        <p:spPr>
          <a:xfrm>
            <a:off x="10517" y="2387183"/>
            <a:ext cx="1924050" cy="5665386"/>
          </a:xfrm>
          <a:prstGeom prst="rect">
            <a:avLst/>
          </a:prstGeom>
        </p:spPr>
      </p:pic>
      <p:sp>
        <p:nvSpPr>
          <p:cNvPr id="18" name="CuadroTexto 17">
            <a:extLst>
              <a:ext uri="{FF2B5EF4-FFF2-40B4-BE49-F238E27FC236}">
                <a16:creationId xmlns:a16="http://schemas.microsoft.com/office/drawing/2014/main" id="{CBB3E2C8-3FF4-CB2A-541C-E329FBCF5999}"/>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7" name="CuadroTexto 16">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sp>
        <p:nvSpPr>
          <p:cNvPr id="20" name="CuadroTexto 19">
            <a:extLst>
              <a:ext uri="{FF2B5EF4-FFF2-40B4-BE49-F238E27FC236}">
                <a16:creationId xmlns:a16="http://schemas.microsoft.com/office/drawing/2014/main" id="{7822A2D7-4620-3B48-BB9B-CD682C698B11}"/>
              </a:ext>
            </a:extLst>
          </p:cNvPr>
          <p:cNvSpPr txBox="1"/>
          <p:nvPr/>
        </p:nvSpPr>
        <p:spPr>
          <a:xfrm>
            <a:off x="204434" y="2321989"/>
            <a:ext cx="6410198" cy="307777"/>
          </a:xfrm>
          <a:prstGeom prst="rect">
            <a:avLst/>
          </a:prstGeom>
          <a:noFill/>
        </p:spPr>
        <p:txBody>
          <a:bodyPr wrap="square">
            <a:spAutoFit/>
          </a:bodyPr>
          <a:lstStyle/>
          <a:p>
            <a:r>
              <a:rPr lang="es-MX" sz="1400" b="1" dirty="0" smtClean="0">
                <a:latin typeface="Arial" panose="020B0604020202020204" pitchFamily="34" charset="0"/>
                <a:cs typeface="Arial" panose="020B0604020202020204" pitchFamily="34" charset="0"/>
              </a:rPr>
              <a:t>Factores que pueden incidir al </a:t>
            </a:r>
            <a:r>
              <a:rPr lang="es-MX" sz="1400" b="1" dirty="0">
                <a:latin typeface="Arial" panose="020B0604020202020204" pitchFamily="34" charset="0"/>
                <a:cs typeface="Arial" panose="020B0604020202020204" pitchFamily="34" charset="0"/>
              </a:rPr>
              <a:t>Intentos de </a:t>
            </a:r>
            <a:r>
              <a:rPr lang="es-MX" sz="1400" b="1" dirty="0" smtClean="0">
                <a:latin typeface="Arial" panose="020B0604020202020204" pitchFamily="34" charset="0"/>
                <a:cs typeface="Arial" panose="020B0604020202020204" pitchFamily="34" charset="0"/>
              </a:rPr>
              <a:t>Suicidios</a:t>
            </a:r>
            <a:endParaRPr lang="es-CO" sz="1400" dirty="0"/>
          </a:p>
        </p:txBody>
      </p:sp>
      <p:sp>
        <p:nvSpPr>
          <p:cNvPr id="14" name="Rectángulo 13"/>
          <p:cNvSpPr/>
          <p:nvPr/>
        </p:nvSpPr>
        <p:spPr>
          <a:xfrm>
            <a:off x="110625" y="5675859"/>
            <a:ext cx="6498856" cy="2923877"/>
          </a:xfrm>
          <a:prstGeom prst="rect">
            <a:avLst/>
          </a:prstGeom>
        </p:spPr>
        <p:txBody>
          <a:bodyPr wrap="square">
            <a:spAutoFit/>
          </a:bodyPr>
          <a:lstStyle/>
          <a:p>
            <a:pPr lvl="0" algn="just"/>
            <a:r>
              <a:rPr lang="es-MX" sz="1400" b="1" dirty="0">
                <a:solidFill>
                  <a:prstClr val="black"/>
                </a:solidFill>
                <a:latin typeface="Arial" panose="020B0604020202020204" pitchFamily="34" charset="0"/>
                <a:cs typeface="Arial" panose="020B0604020202020204" pitchFamily="34" charset="0"/>
              </a:rPr>
              <a:t>CONCLUSIONES</a:t>
            </a:r>
          </a:p>
          <a:p>
            <a:pPr lvl="0" algn="just"/>
            <a:endParaRPr lang="es-MX" sz="1000" dirty="0">
              <a:solidFill>
                <a:prstClr val="black"/>
              </a:solidFill>
              <a:latin typeface="Arial" panose="020B0604020202020204" pitchFamily="34" charset="0"/>
              <a:cs typeface="Arial" panose="020B0604020202020204" pitchFamily="34" charset="0"/>
            </a:endParaRPr>
          </a:p>
          <a:p>
            <a:pPr marL="171450" lvl="0" indent="-171450" algn="just">
              <a:buFontTx/>
              <a:buChar char="-"/>
            </a:pPr>
            <a:r>
              <a:rPr lang="es-MX" sz="1000" dirty="0">
                <a:solidFill>
                  <a:prstClr val="black"/>
                </a:solidFill>
                <a:latin typeface="Arial" panose="020B0604020202020204" pitchFamily="34" charset="0"/>
                <a:cs typeface="Arial" panose="020B0604020202020204" pitchFamily="34" charset="0"/>
              </a:rPr>
              <a:t>Alta Prevalencia de Trastornos Mentales: Los trastornos mentales afectan a aproximadamente mil millones de personas en el mundo, incluyendo un 14% de los adolescentes, lo que indica una problemática de salud pública significativa que afecta a diversas poblaciones.</a:t>
            </a:r>
          </a:p>
          <a:p>
            <a:pPr marL="171450" lvl="0" indent="-171450" algn="just">
              <a:buFontTx/>
              <a:buChar char="-"/>
            </a:pPr>
            <a:endParaRPr lang="es-MX" sz="1000" dirty="0">
              <a:solidFill>
                <a:prstClr val="black"/>
              </a:solidFill>
              <a:latin typeface="Arial" panose="020B0604020202020204" pitchFamily="34" charset="0"/>
              <a:cs typeface="Arial" panose="020B0604020202020204" pitchFamily="34" charset="0"/>
            </a:endParaRPr>
          </a:p>
          <a:p>
            <a:pPr marL="171450" lvl="0" indent="-171450" algn="just">
              <a:buFontTx/>
              <a:buChar char="-"/>
            </a:pPr>
            <a:r>
              <a:rPr lang="es-MX" sz="1000" dirty="0">
                <a:solidFill>
                  <a:prstClr val="black"/>
                </a:solidFill>
                <a:latin typeface="Arial" panose="020B0604020202020204" pitchFamily="34" charset="0"/>
                <a:cs typeface="Arial" panose="020B0604020202020204" pitchFamily="34" charset="0"/>
              </a:rPr>
              <a:t>Impacto de Factores Sociales y Económicos: Las desigualdades sociales y económicas, junto con las emergencias en salud pública y el conflicto armado, son amenazas estructurales que contribuyen significativamente a la incidencia de trastornos mentales como la depresión y la ansiedad.</a:t>
            </a:r>
          </a:p>
          <a:p>
            <a:pPr marL="171450" lvl="0" indent="-171450" algn="just">
              <a:buFontTx/>
              <a:buChar char="-"/>
            </a:pPr>
            <a:endParaRPr lang="es-MX" sz="1000" dirty="0">
              <a:solidFill>
                <a:prstClr val="black"/>
              </a:solidFill>
              <a:latin typeface="Arial" panose="020B0604020202020204" pitchFamily="34" charset="0"/>
              <a:cs typeface="Arial" panose="020B0604020202020204" pitchFamily="34" charset="0"/>
            </a:endParaRPr>
          </a:p>
          <a:p>
            <a:pPr marL="171450" lvl="0" indent="-171450" algn="just">
              <a:buFontTx/>
              <a:buChar char="-"/>
            </a:pPr>
            <a:r>
              <a:rPr lang="es-MX" sz="1000" dirty="0">
                <a:solidFill>
                  <a:prstClr val="black"/>
                </a:solidFill>
                <a:latin typeface="Arial" panose="020B0604020202020204" pitchFamily="34" charset="0"/>
                <a:cs typeface="Arial" panose="020B0604020202020204" pitchFamily="34" charset="0"/>
              </a:rPr>
              <a:t>Incremento de Problemas Mentales Durante la Pandemia: La pandemia incrementó los casos de depresión y ansiedad en más de un 25% en el primer año, mostrando que las consecuencias a largo plazo de esta crisis apenas están siendo observadas.</a:t>
            </a:r>
          </a:p>
          <a:p>
            <a:pPr marL="171450" lvl="0" indent="-171450" algn="just">
              <a:buFontTx/>
              <a:buChar char="-"/>
            </a:pPr>
            <a:endParaRPr lang="es-MX" sz="1000" dirty="0">
              <a:solidFill>
                <a:prstClr val="black"/>
              </a:solidFill>
              <a:latin typeface="Arial" panose="020B0604020202020204" pitchFamily="34" charset="0"/>
              <a:cs typeface="Arial" panose="020B0604020202020204" pitchFamily="34" charset="0"/>
            </a:endParaRPr>
          </a:p>
          <a:p>
            <a:pPr marL="171450" lvl="0" indent="-171450" algn="just">
              <a:buFontTx/>
              <a:buChar char="-"/>
            </a:pPr>
            <a:r>
              <a:rPr lang="es-MX" sz="1000" dirty="0">
                <a:solidFill>
                  <a:prstClr val="black"/>
                </a:solidFill>
                <a:latin typeface="Arial" panose="020B0604020202020204" pitchFamily="34" charset="0"/>
                <a:cs typeface="Arial" panose="020B0604020202020204" pitchFamily="34" charset="0"/>
              </a:rPr>
              <a:t>Desigualdad en la Distribución Geográfica del Suicidio: Existe una variación significativa en las tasas de intento de suicidio y suicidio en diferentes departamentos de Colombia, con Risaralda, Caldas, Vaupés y Quindío presentando las tasas más altas de intento de suicidio, y Quindío, Caquetá, Arauca y Putumayo las más altas de suicidio.</a:t>
            </a:r>
          </a:p>
        </p:txBody>
      </p:sp>
      <p:pic>
        <p:nvPicPr>
          <p:cNvPr id="16" name="Imagen 15"/>
          <p:cNvPicPr>
            <a:picLocks noChangeAspect="1"/>
          </p:cNvPicPr>
          <p:nvPr/>
        </p:nvPicPr>
        <p:blipFill rotWithShape="1">
          <a:blip r:embed="rId4"/>
          <a:srcRect l="50688" t="15562" r="36567" b="65192"/>
          <a:stretch/>
        </p:blipFill>
        <p:spPr>
          <a:xfrm>
            <a:off x="945384" y="216917"/>
            <a:ext cx="1224382" cy="1100393"/>
          </a:xfrm>
          <a:prstGeom prst="rect">
            <a:avLst/>
          </a:prstGeom>
        </p:spPr>
      </p:pic>
    </p:spTree>
    <p:extLst>
      <p:ext uri="{BB962C8B-B14F-4D97-AF65-F5344CB8AC3E}">
        <p14:creationId xmlns:p14="http://schemas.microsoft.com/office/powerpoint/2010/main" val="94707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96740A5-D497-6F99-BCEA-B3526BC6AB54}"/>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CuadroTexto 15">
            <a:extLst>
              <a:ext uri="{FF2B5EF4-FFF2-40B4-BE49-F238E27FC236}">
                <a16:creationId xmlns:a16="http://schemas.microsoft.com/office/drawing/2014/main" id="{2CA80EF8-C483-9649-5A0C-FD2686275092}"/>
              </a:ext>
            </a:extLst>
          </p:cNvPr>
          <p:cNvSpPr txBox="1"/>
          <p:nvPr/>
        </p:nvSpPr>
        <p:spPr>
          <a:xfrm>
            <a:off x="298256" y="2436244"/>
            <a:ext cx="6269717" cy="2092881"/>
          </a:xfrm>
          <a:prstGeom prst="rect">
            <a:avLst/>
          </a:prstGeom>
          <a:noFill/>
        </p:spPr>
        <p:txBody>
          <a:bodyPr wrap="square">
            <a:spAutoFit/>
          </a:bodyPr>
          <a:lstStyle/>
          <a:p>
            <a:pPr marL="171450" indent="-171450" algn="just">
              <a:buFontTx/>
              <a:buChar char="-"/>
            </a:pPr>
            <a:r>
              <a:rPr lang="es-MX" sz="1000" dirty="0" smtClean="0">
                <a:latin typeface="Arial" panose="020B0604020202020204" pitchFamily="34" charset="0"/>
                <a:cs typeface="Arial" panose="020B0604020202020204" pitchFamily="34" charset="0"/>
              </a:rPr>
              <a:t>Influencias </a:t>
            </a:r>
            <a:r>
              <a:rPr lang="es-MX" sz="1000" dirty="0">
                <a:latin typeface="Arial" panose="020B0604020202020204" pitchFamily="34" charset="0"/>
                <a:cs typeface="Arial" panose="020B0604020202020204" pitchFamily="34" charset="0"/>
              </a:rPr>
              <a:t>Educativas en el Suicidio: Hay una correlación entre el nivel educativo y las tasas de suicidio, donde a mayor nivel educativo, menor es la tasa de suicidio, lo cual aplica tanto para hombres como para mujeres.</a:t>
            </a:r>
          </a:p>
          <a:p>
            <a:pPr marL="171450" indent="-171450" algn="just">
              <a:buFontTx/>
              <a:buChar char="-"/>
            </a:pPr>
            <a:endParaRPr lang="es-MX" sz="1000" dirty="0">
              <a:latin typeface="Arial" panose="020B0604020202020204" pitchFamily="34" charset="0"/>
              <a:cs typeface="Arial" panose="020B0604020202020204" pitchFamily="34" charset="0"/>
            </a:endParaRPr>
          </a:p>
          <a:p>
            <a:pPr marL="171450" indent="-171450" algn="just">
              <a:buFontTx/>
              <a:buChar char="-"/>
            </a:pPr>
            <a:r>
              <a:rPr lang="es-MX" sz="1000" dirty="0">
                <a:latin typeface="Arial" panose="020B0604020202020204" pitchFamily="34" charset="0"/>
                <a:cs typeface="Arial" panose="020B0604020202020204" pitchFamily="34" charset="0"/>
              </a:rPr>
              <a:t>Prevalencia de Intentos de Suicidio en Jóvenes y Mujeres: Los intentos de suicidio son más comunes entre las mujeres y en personas de 12 a 59 años, especialmente entre los 18 y 28 años. Factores desencadenantes incluyen problemas familiares, conflictos de pareja y problemas económicos.</a:t>
            </a:r>
          </a:p>
          <a:p>
            <a:pPr marL="171450" indent="-171450" algn="just">
              <a:buFontTx/>
              <a:buChar char="-"/>
            </a:pPr>
            <a:endParaRPr lang="es-MX" sz="1000" dirty="0">
              <a:latin typeface="Arial" panose="020B0604020202020204" pitchFamily="34" charset="0"/>
              <a:cs typeface="Arial" panose="020B0604020202020204" pitchFamily="34" charset="0"/>
            </a:endParaRPr>
          </a:p>
          <a:p>
            <a:pPr marL="171450" indent="-171450" algn="just">
              <a:buFontTx/>
              <a:buChar char="-"/>
            </a:pPr>
            <a:r>
              <a:rPr lang="es-MX" sz="1000" dirty="0">
                <a:latin typeface="Arial" panose="020B0604020202020204" pitchFamily="34" charset="0"/>
                <a:cs typeface="Arial" panose="020B0604020202020204" pitchFamily="34" charset="0"/>
              </a:rPr>
              <a:t>En general la alta prevalencia de trastornos mentales y suicidios, exacerbada por factores sociales, económicos y crisis recientes como la pandemia, subraya la urgente necesidad de intervenciones integrales y específicas para abordar esta problemática de salud pública. Estas intervenciones deben considerar la diversidad demográfica y geográfica de la población afectada y enfocarse en la prevención y el apoyo temprano</a:t>
            </a:r>
            <a:r>
              <a:rPr lang="es-MX" sz="1000" dirty="0" smtClean="0">
                <a:latin typeface="Arial" panose="020B0604020202020204" pitchFamily="34" charset="0"/>
                <a:cs typeface="Arial" panose="020B0604020202020204" pitchFamily="34" charset="0"/>
              </a:rPr>
              <a:t>.</a:t>
            </a:r>
            <a:endParaRPr lang="es-MX" sz="1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3263F19-9C1B-0F7A-4CF0-73A813F22677}"/>
              </a:ext>
            </a:extLst>
          </p:cNvPr>
          <p:cNvPicPr>
            <a:picLocks noChangeAspect="1"/>
          </p:cNvPicPr>
          <p:nvPr/>
        </p:nvPicPr>
        <p:blipFill rotWithShape="1">
          <a:blip r:embed="rId2">
            <a:alphaModFix amt="20000"/>
          </a:blip>
          <a:srcRect l="49078" t="17989" r="23779" b="14624"/>
          <a:stretch/>
        </p:blipFill>
        <p:spPr>
          <a:xfrm>
            <a:off x="-813" y="1347966"/>
            <a:ext cx="1924050" cy="5665386"/>
          </a:xfrm>
          <a:prstGeom prst="rect">
            <a:avLst/>
          </a:prstGeom>
        </p:spPr>
      </p:pic>
      <p:sp>
        <p:nvSpPr>
          <p:cNvPr id="2" name="CuadroTexto 1">
            <a:extLst>
              <a:ext uri="{FF2B5EF4-FFF2-40B4-BE49-F238E27FC236}">
                <a16:creationId xmlns:a16="http://schemas.microsoft.com/office/drawing/2014/main" id="{6248CBE9-6A76-3289-6DE7-46BE14D27CA8}"/>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5" name="CuadroTexto 4">
            <a:extLst>
              <a:ext uri="{FF2B5EF4-FFF2-40B4-BE49-F238E27FC236}">
                <a16:creationId xmlns:a16="http://schemas.microsoft.com/office/drawing/2014/main" id="{A369F996-C429-EB88-CE1B-573099C9D8E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8" name="Rectángulo 7">
            <a:extLst>
              <a:ext uri="{FF2B5EF4-FFF2-40B4-BE49-F238E27FC236}">
                <a16:creationId xmlns:a16="http://schemas.microsoft.com/office/drawing/2014/main" id="{22ED3890-84E5-F754-E98E-ECB37C2BD834}"/>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0" name="CuadroTexto 9">
            <a:extLst>
              <a:ext uri="{FF2B5EF4-FFF2-40B4-BE49-F238E27FC236}">
                <a16:creationId xmlns:a16="http://schemas.microsoft.com/office/drawing/2014/main" id="{8CE85097-F36F-01CD-B96C-A88087B30168}"/>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2" name="CuadroTexto 11">
            <a:extLst>
              <a:ext uri="{FF2B5EF4-FFF2-40B4-BE49-F238E27FC236}">
                <a16:creationId xmlns:a16="http://schemas.microsoft.com/office/drawing/2014/main" id="{3465173B-3D46-705E-8F07-BAC654259490}"/>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14" name="CuadroTexto 13">
            <a:extLst>
              <a:ext uri="{FF2B5EF4-FFF2-40B4-BE49-F238E27FC236}">
                <a16:creationId xmlns:a16="http://schemas.microsoft.com/office/drawing/2014/main" id="{9431F0BD-1BA1-A317-60F2-B22E4F715300}"/>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5" name="CuadroTexto 14">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sp>
        <p:nvSpPr>
          <p:cNvPr id="17" name="Rectángulo 16"/>
          <p:cNvSpPr/>
          <p:nvPr/>
        </p:nvSpPr>
        <p:spPr>
          <a:xfrm>
            <a:off x="221557" y="4610928"/>
            <a:ext cx="6346416" cy="2616101"/>
          </a:xfrm>
          <a:prstGeom prst="rect">
            <a:avLst/>
          </a:prstGeom>
        </p:spPr>
        <p:txBody>
          <a:bodyPr wrap="square">
            <a:spAutoFit/>
          </a:bodyPr>
          <a:lstStyle/>
          <a:p>
            <a:pPr algn="just"/>
            <a:r>
              <a:rPr lang="es-MX" sz="1400" b="1" dirty="0">
                <a:latin typeface="Arial" panose="020B0604020202020204" pitchFamily="34" charset="0"/>
                <a:cs typeface="Arial" panose="020B0604020202020204" pitchFamily="34" charset="0"/>
              </a:rPr>
              <a:t>PROPUESTAS DE </a:t>
            </a:r>
            <a:r>
              <a:rPr lang="es-MX" sz="1400" b="1" dirty="0" smtClean="0">
                <a:latin typeface="Arial" panose="020B0604020202020204" pitchFamily="34" charset="0"/>
                <a:cs typeface="Arial" panose="020B0604020202020204" pitchFamily="34" charset="0"/>
              </a:rPr>
              <a:t>INTERVENCIÓN</a:t>
            </a:r>
          </a:p>
          <a:p>
            <a:pPr algn="just"/>
            <a:endParaRPr lang="es-MX" sz="1000" b="1" dirty="0">
              <a:latin typeface="Arial" panose="020B0604020202020204" pitchFamily="34" charset="0"/>
              <a:cs typeface="Arial" panose="020B0604020202020204" pitchFamily="34" charset="0"/>
            </a:endParaRPr>
          </a:p>
          <a:p>
            <a:pPr marL="171450" indent="-171450" algn="just">
              <a:buFontTx/>
              <a:buChar char="-"/>
            </a:pPr>
            <a:r>
              <a:rPr lang="es-MX" sz="1000" b="1" dirty="0">
                <a:latin typeface="Arial" panose="020B0604020202020204" pitchFamily="34" charset="0"/>
                <a:cs typeface="Arial" panose="020B0604020202020204" pitchFamily="34" charset="0"/>
              </a:rPr>
              <a:t>Fortalecimiento de Programas de Salud Mental </a:t>
            </a:r>
            <a:r>
              <a:rPr lang="es-MX" sz="1000" b="1" dirty="0" smtClean="0">
                <a:latin typeface="Arial" panose="020B0604020202020204" pitchFamily="34" charset="0"/>
                <a:cs typeface="Arial" panose="020B0604020202020204" pitchFamily="34" charset="0"/>
              </a:rPr>
              <a:t>Comunitaria: </a:t>
            </a:r>
            <a:r>
              <a:rPr lang="es-MX" sz="1000" dirty="0" smtClean="0">
                <a:latin typeface="Arial" panose="020B0604020202020204" pitchFamily="34" charset="0"/>
                <a:cs typeface="Arial" panose="020B0604020202020204" pitchFamily="34" charset="0"/>
              </a:rPr>
              <a:t>Desarrollar </a:t>
            </a:r>
            <a:r>
              <a:rPr lang="es-MX" sz="1000" dirty="0">
                <a:latin typeface="Arial" panose="020B0604020202020204" pitchFamily="34" charset="0"/>
                <a:cs typeface="Arial" panose="020B0604020202020204" pitchFamily="34" charset="0"/>
              </a:rPr>
              <a:t>y expandir programas de salud mental accesibles a nivel comunitario, enfocados en la prevención, identificación temprana y tratamiento de trastornos mentales. Estos programas deben ser culturalmente sensibles y dirigidos a poblaciones vulnerables, incluyendo mujeres, jóvenes, y grupos étnicos minoritarios.</a:t>
            </a:r>
          </a:p>
          <a:p>
            <a:pPr marL="171450" indent="-171450" algn="just">
              <a:buFontTx/>
              <a:buChar char="-"/>
            </a:pPr>
            <a:endParaRPr lang="es-MX" sz="1000" dirty="0">
              <a:latin typeface="Arial" panose="020B0604020202020204" pitchFamily="34" charset="0"/>
              <a:cs typeface="Arial" panose="020B0604020202020204" pitchFamily="34" charset="0"/>
            </a:endParaRPr>
          </a:p>
          <a:p>
            <a:pPr marL="171450" indent="-171450" algn="just">
              <a:buFontTx/>
              <a:buChar char="-"/>
            </a:pPr>
            <a:r>
              <a:rPr lang="es-MX" sz="1000" b="1" dirty="0">
                <a:latin typeface="Arial" panose="020B0604020202020204" pitchFamily="34" charset="0"/>
                <a:cs typeface="Arial" panose="020B0604020202020204" pitchFamily="34" charset="0"/>
              </a:rPr>
              <a:t>Implementación de Programas Educativos y de </a:t>
            </a:r>
            <a:r>
              <a:rPr lang="es-MX" sz="1000" b="1" dirty="0" smtClean="0">
                <a:latin typeface="Arial" panose="020B0604020202020204" pitchFamily="34" charset="0"/>
                <a:cs typeface="Arial" panose="020B0604020202020204" pitchFamily="34" charset="0"/>
              </a:rPr>
              <a:t>Sensibilización: </a:t>
            </a:r>
            <a:r>
              <a:rPr lang="es-MX" sz="1000" dirty="0" smtClean="0">
                <a:latin typeface="Arial" panose="020B0604020202020204" pitchFamily="34" charset="0"/>
                <a:cs typeface="Arial" panose="020B0604020202020204" pitchFamily="34" charset="0"/>
              </a:rPr>
              <a:t>Implementar </a:t>
            </a:r>
            <a:r>
              <a:rPr lang="es-MX" sz="1000" dirty="0">
                <a:latin typeface="Arial" panose="020B0604020202020204" pitchFamily="34" charset="0"/>
                <a:cs typeface="Arial" panose="020B0604020202020204" pitchFamily="34" charset="0"/>
              </a:rPr>
              <a:t>campañas educativas a nivel nacional para aumentar la concienciación sobre la salud mental y reducir el estigma asociado con los trastornos mentales. Estas campañas deben incluir información sobre los signos y síntomas de los trastornos mentales, la importancia de buscar ayuda y las opciones disponibles para el tratamiento.</a:t>
            </a:r>
          </a:p>
          <a:p>
            <a:pPr marL="171450" indent="-171450" algn="just">
              <a:buFontTx/>
              <a:buChar char="-"/>
            </a:pPr>
            <a:endParaRPr lang="es-MX" sz="1000" dirty="0">
              <a:latin typeface="Arial" panose="020B0604020202020204" pitchFamily="34" charset="0"/>
              <a:cs typeface="Arial" panose="020B0604020202020204" pitchFamily="34" charset="0"/>
            </a:endParaRPr>
          </a:p>
          <a:p>
            <a:pPr marL="171450" indent="-171450" algn="just">
              <a:buFontTx/>
              <a:buChar char="-"/>
            </a:pPr>
            <a:r>
              <a:rPr lang="es-MX" sz="1000" b="1" dirty="0">
                <a:latin typeface="Arial" panose="020B0604020202020204" pitchFamily="34" charset="0"/>
                <a:cs typeface="Arial" panose="020B0604020202020204" pitchFamily="34" charset="0"/>
              </a:rPr>
              <a:t>Mejora del Acceso a Servicios de Apoyo </a:t>
            </a:r>
            <a:r>
              <a:rPr lang="es-MX" sz="1000" b="1" dirty="0" smtClean="0">
                <a:latin typeface="Arial" panose="020B0604020202020204" pitchFamily="34" charset="0"/>
                <a:cs typeface="Arial" panose="020B0604020202020204" pitchFamily="34" charset="0"/>
              </a:rPr>
              <a:t>Psicológico: </a:t>
            </a:r>
            <a:r>
              <a:rPr lang="es-MX" sz="1000" dirty="0" smtClean="0">
                <a:latin typeface="Arial" panose="020B0604020202020204" pitchFamily="34" charset="0"/>
                <a:cs typeface="Arial" panose="020B0604020202020204" pitchFamily="34" charset="0"/>
              </a:rPr>
              <a:t>Aumentar </a:t>
            </a:r>
            <a:r>
              <a:rPr lang="es-MX" sz="1000" dirty="0">
                <a:latin typeface="Arial" panose="020B0604020202020204" pitchFamily="34" charset="0"/>
                <a:cs typeface="Arial" panose="020B0604020202020204" pitchFamily="34" charset="0"/>
              </a:rPr>
              <a:t>el acceso a servicios de apoyo psicológico, especialmente en áreas rurales y en comunidades con altas tasas de suicidio e intento de suicidio. Esto puede incluir la formación de profesionales de salud mental, la creación de líneas telefónicas de apoyo y el uso de tecnologías digitales para proporcionar servicios de salud mental de manera remota.</a:t>
            </a:r>
          </a:p>
        </p:txBody>
      </p:sp>
      <p:pic>
        <p:nvPicPr>
          <p:cNvPr id="18" name="Imagen 17"/>
          <p:cNvPicPr>
            <a:picLocks noChangeAspect="1"/>
          </p:cNvPicPr>
          <p:nvPr/>
        </p:nvPicPr>
        <p:blipFill rotWithShape="1">
          <a:blip r:embed="rId3"/>
          <a:srcRect l="50688" t="15562" r="36567" b="65192"/>
          <a:stretch/>
        </p:blipFill>
        <p:spPr>
          <a:xfrm>
            <a:off x="826347" y="247088"/>
            <a:ext cx="1224382" cy="1100393"/>
          </a:xfrm>
          <a:prstGeom prst="rect">
            <a:avLst/>
          </a:prstGeom>
        </p:spPr>
      </p:pic>
    </p:spTree>
    <p:extLst>
      <p:ext uri="{BB962C8B-B14F-4D97-AF65-F5344CB8AC3E}">
        <p14:creationId xmlns:p14="http://schemas.microsoft.com/office/powerpoint/2010/main" val="348064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96740A5-D497-6F99-BCEA-B3526BC6AB54}"/>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C3E289F8-1A38-B79F-EE0B-298C0EB6D4F5}"/>
              </a:ext>
            </a:extLst>
          </p:cNvPr>
          <p:cNvSpPr txBox="1"/>
          <p:nvPr/>
        </p:nvSpPr>
        <p:spPr>
          <a:xfrm>
            <a:off x="345345" y="2368454"/>
            <a:ext cx="6167310" cy="2985433"/>
          </a:xfrm>
          <a:prstGeom prst="rect">
            <a:avLst/>
          </a:prstGeom>
          <a:noFill/>
        </p:spPr>
        <p:txBody>
          <a:bodyPr wrap="square">
            <a:spAutoFit/>
          </a:bodyPr>
          <a:lstStyle/>
          <a:p>
            <a:pPr algn="just"/>
            <a:r>
              <a:rPr lang="es-MX" sz="1400" b="1" dirty="0" smtClean="0">
                <a:latin typeface="Arial" panose="020B0604020202020204" pitchFamily="34" charset="0"/>
                <a:cs typeface="Arial" panose="020B0604020202020204" pitchFamily="34" charset="0"/>
              </a:rPr>
              <a:t>FUENTES</a:t>
            </a:r>
          </a:p>
          <a:p>
            <a:pPr algn="just"/>
            <a:endParaRPr lang="es-MX" sz="1400" b="1" dirty="0">
              <a:latin typeface="Arial" panose="020B0604020202020204" pitchFamily="34" charset="0"/>
              <a:cs typeface="Arial" panose="020B0604020202020204" pitchFamily="34" charset="0"/>
            </a:endParaRPr>
          </a:p>
          <a:p>
            <a:pPr marL="171450" indent="-171450" algn="just">
              <a:buFontTx/>
              <a:buChar char="-"/>
            </a:pPr>
            <a:r>
              <a:rPr lang="es-ES" sz="1000" dirty="0" smtClean="0">
                <a:latin typeface="Arial" panose="020B0604020202020204" pitchFamily="34" charset="0"/>
                <a:cs typeface="Arial" panose="020B0604020202020204" pitchFamily="34" charset="0"/>
              </a:rPr>
              <a:t>Organización </a:t>
            </a:r>
            <a:r>
              <a:rPr lang="es-ES" sz="1000" dirty="0">
                <a:latin typeface="Arial" panose="020B0604020202020204" pitchFamily="34" charset="0"/>
                <a:cs typeface="Arial" panose="020B0604020202020204" pitchFamily="34" charset="0"/>
              </a:rPr>
              <a:t>Mundial de la Salud; 2009 [acceso el 21 de julio de 2009]. Disponible en: http://www.who.int/features/factfiles/ </a:t>
            </a:r>
            <a:r>
              <a:rPr lang="es-ES" sz="1000" dirty="0" err="1">
                <a:latin typeface="Arial" panose="020B0604020202020204" pitchFamily="34" charset="0"/>
                <a:cs typeface="Arial" panose="020B0604020202020204" pitchFamily="34" charset="0"/>
              </a:rPr>
              <a:t>mental_health</a:t>
            </a:r>
            <a:r>
              <a:rPr lang="es-ES" sz="1000" dirty="0">
                <a:latin typeface="Arial" panose="020B0604020202020204" pitchFamily="34" charset="0"/>
                <a:cs typeface="Arial" panose="020B0604020202020204" pitchFamily="34" charset="0"/>
              </a:rPr>
              <a:t>/es/index.html</a:t>
            </a:r>
            <a:r>
              <a:rPr lang="es-ES" sz="1000" dirty="0" smtClean="0">
                <a:latin typeface="Arial" panose="020B0604020202020204" pitchFamily="34" charset="0"/>
                <a:cs typeface="Arial" panose="020B0604020202020204" pitchFamily="34" charset="0"/>
              </a:rPr>
              <a:t>.</a:t>
            </a:r>
          </a:p>
          <a:p>
            <a:pPr algn="just"/>
            <a:endParaRPr lang="es-ES" sz="1000" dirty="0">
              <a:latin typeface="Arial" panose="020B0604020202020204" pitchFamily="34" charset="0"/>
              <a:cs typeface="Arial" panose="020B0604020202020204" pitchFamily="34" charset="0"/>
            </a:endParaRPr>
          </a:p>
          <a:p>
            <a:pPr marL="171450" indent="-171450" algn="just">
              <a:buFontTx/>
              <a:buChar char="-"/>
            </a:pPr>
            <a:r>
              <a:rPr lang="es-ES" sz="1000" dirty="0">
                <a:latin typeface="Arial" panose="020B0604020202020204" pitchFamily="34" charset="0"/>
                <a:cs typeface="Arial" panose="020B0604020202020204" pitchFamily="34" charset="0"/>
              </a:rPr>
              <a:t>OMS, 2023. [Consultado 16/02/2023]. </a:t>
            </a:r>
            <a:r>
              <a:rPr lang="es-ES" sz="1000" dirty="0">
                <a:latin typeface="Arial" panose="020B0604020202020204" pitchFamily="34" charset="0"/>
                <a:cs typeface="Arial" panose="020B0604020202020204" pitchFamily="34" charset="0"/>
                <a:hlinkClick r:id="rId2"/>
              </a:rPr>
              <a:t>https://www.who.int/es/news/item/17-06-2022-who-highlights-urgent-need-to-transform-mental-health-and-mental-health-care</a:t>
            </a:r>
            <a:endParaRPr lang="es-ES" sz="1000" dirty="0">
              <a:latin typeface="Arial" panose="020B0604020202020204" pitchFamily="34" charset="0"/>
              <a:cs typeface="Arial" panose="020B0604020202020204" pitchFamily="34" charset="0"/>
            </a:endParaRPr>
          </a:p>
          <a:p>
            <a:pPr marL="171450" indent="-171450" algn="just">
              <a:buFontTx/>
              <a:buChar char="-"/>
            </a:pPr>
            <a:r>
              <a:rPr lang="es-ES" sz="1000" dirty="0">
                <a:latin typeface="Arial" panose="020B0604020202020204" pitchFamily="34" charset="0"/>
                <a:cs typeface="Arial" panose="020B0604020202020204" pitchFamily="34" charset="0"/>
              </a:rPr>
              <a:t>Ley 1616 de 2013. </a:t>
            </a:r>
            <a:r>
              <a:rPr lang="es-ES" sz="1000" dirty="0">
                <a:latin typeface="Arial" panose="020B0604020202020204" pitchFamily="34" charset="0"/>
                <a:cs typeface="Arial" panose="020B0604020202020204" pitchFamily="34" charset="0"/>
                <a:hlinkClick r:id="rId3"/>
              </a:rPr>
              <a:t>https://</a:t>
            </a:r>
            <a:r>
              <a:rPr lang="es-ES" sz="1000" dirty="0" smtClean="0">
                <a:latin typeface="Arial" panose="020B0604020202020204" pitchFamily="34" charset="0"/>
                <a:cs typeface="Arial" panose="020B0604020202020204" pitchFamily="34" charset="0"/>
                <a:hlinkClick r:id="rId3"/>
              </a:rPr>
              <a:t>www.minsalud.gov.co/sites/rid/Lists/BibliotecaDigital/RIDE/DE/DIJ/ley-1616-del-21-de-enero-2013.pdf</a:t>
            </a:r>
            <a:endParaRPr lang="es-ES" sz="1000" dirty="0" smtClean="0">
              <a:latin typeface="Arial" panose="020B0604020202020204" pitchFamily="34" charset="0"/>
              <a:cs typeface="Arial" panose="020B0604020202020204" pitchFamily="34" charset="0"/>
            </a:endParaRPr>
          </a:p>
          <a:p>
            <a:pPr algn="just"/>
            <a:endParaRPr lang="es-ES" sz="1000" dirty="0" smtClean="0">
              <a:latin typeface="Arial" panose="020B0604020202020204" pitchFamily="34" charset="0"/>
              <a:cs typeface="Arial" panose="020B0604020202020204" pitchFamily="34" charset="0"/>
            </a:endParaRPr>
          </a:p>
          <a:p>
            <a:pPr marL="171450" indent="-171450" algn="just">
              <a:buFontTx/>
              <a:buChar char="-"/>
            </a:pPr>
            <a:r>
              <a:rPr lang="es-ES" sz="1000" dirty="0" smtClean="0">
                <a:latin typeface="Arial" panose="020B0604020202020204" pitchFamily="34" charset="0"/>
                <a:cs typeface="Arial" panose="020B0604020202020204" pitchFamily="34" charset="0"/>
              </a:rPr>
              <a:t>Mapa </a:t>
            </a:r>
            <a:r>
              <a:rPr lang="es-ES" sz="1000" dirty="0">
                <a:latin typeface="Arial" panose="020B0604020202020204" pitchFamily="34" charset="0"/>
                <a:cs typeface="Arial" panose="020B0604020202020204" pitchFamily="34" charset="0"/>
              </a:rPr>
              <a:t>de Intentos de Susidio SIVIGILA y Mapa de Suicidio Instituto Nacional de Medicina </a:t>
            </a:r>
            <a:r>
              <a:rPr lang="es-ES" sz="1000" dirty="0" smtClean="0">
                <a:latin typeface="Arial" panose="020B0604020202020204" pitchFamily="34" charset="0"/>
                <a:cs typeface="Arial" panose="020B0604020202020204" pitchFamily="34" charset="0"/>
              </a:rPr>
              <a:t>Legal (2023) . </a:t>
            </a:r>
            <a:r>
              <a:rPr lang="es-MX" sz="1000" dirty="0">
                <a:latin typeface="Arial" panose="020B0604020202020204" pitchFamily="34" charset="0"/>
                <a:cs typeface="Arial" panose="020B0604020202020204" pitchFamily="34" charset="0"/>
                <a:hlinkClick r:id="rId4"/>
              </a:rPr>
              <a:t>https://</a:t>
            </a:r>
            <a:r>
              <a:rPr lang="es-MX" sz="1000" dirty="0" smtClean="0">
                <a:latin typeface="Arial" panose="020B0604020202020204" pitchFamily="34" charset="0"/>
                <a:cs typeface="Arial" panose="020B0604020202020204" pitchFamily="34" charset="0"/>
                <a:hlinkClick r:id="rId4"/>
              </a:rPr>
              <a:t>observatoriomujeres.gov.co/archivos/Publicaciones/Publicacion_311.pdf</a:t>
            </a:r>
            <a:endParaRPr lang="es-MX" sz="1000" dirty="0" smtClean="0">
              <a:latin typeface="Arial" panose="020B0604020202020204" pitchFamily="34" charset="0"/>
              <a:cs typeface="Arial" panose="020B0604020202020204" pitchFamily="34" charset="0"/>
            </a:endParaRPr>
          </a:p>
          <a:p>
            <a:pPr algn="just"/>
            <a:endParaRPr lang="es-ES" sz="1000" dirty="0">
              <a:latin typeface="Arial" panose="020B0604020202020204" pitchFamily="34" charset="0"/>
              <a:cs typeface="Arial" panose="020B0604020202020204" pitchFamily="34" charset="0"/>
            </a:endParaRPr>
          </a:p>
          <a:p>
            <a:pPr marL="171450" indent="-171450" algn="just">
              <a:buFontTx/>
              <a:buChar char="-"/>
            </a:pPr>
            <a:r>
              <a:rPr lang="es-ES" sz="1000" dirty="0" smtClean="0">
                <a:latin typeface="Arial" panose="020B0604020202020204" pitchFamily="34" charset="0"/>
                <a:cs typeface="Arial" panose="020B0604020202020204" pitchFamily="34" charset="0"/>
              </a:rPr>
              <a:t>Lopera </a:t>
            </a:r>
            <a:r>
              <a:rPr lang="es-ES" sz="1000" dirty="0">
                <a:latin typeface="Arial" panose="020B0604020202020204" pitchFamily="34" charset="0"/>
                <a:cs typeface="Arial" panose="020B0604020202020204" pitchFamily="34" charset="0"/>
              </a:rPr>
              <a:t>JD. El concepto de salud mental en algunos instrumentos de políticas públicas de la Organización Mundial de la Salud. Rev. </a:t>
            </a:r>
            <a:r>
              <a:rPr lang="es-ES" sz="1000" dirty="0" err="1">
                <a:latin typeface="Arial" panose="020B0604020202020204" pitchFamily="34" charset="0"/>
                <a:cs typeface="Arial" panose="020B0604020202020204" pitchFamily="34" charset="0"/>
              </a:rPr>
              <a:t>Fac</a:t>
            </a:r>
            <a:r>
              <a:rPr lang="es-ES" sz="1000" dirty="0">
                <a:latin typeface="Arial" panose="020B0604020202020204" pitchFamily="34" charset="0"/>
                <a:cs typeface="Arial" panose="020B0604020202020204" pitchFamily="34" charset="0"/>
              </a:rPr>
              <a:t>. </a:t>
            </a:r>
            <a:r>
              <a:rPr lang="es-ES" sz="1000" dirty="0" err="1">
                <a:latin typeface="Arial" panose="020B0604020202020204" pitchFamily="34" charset="0"/>
                <a:cs typeface="Arial" panose="020B0604020202020204" pitchFamily="34" charset="0"/>
              </a:rPr>
              <a:t>Nac</a:t>
            </a:r>
            <a:r>
              <a:rPr lang="es-ES" sz="1000" dirty="0">
                <a:latin typeface="Arial" panose="020B0604020202020204" pitchFamily="34" charset="0"/>
                <a:cs typeface="Arial" panose="020B0604020202020204" pitchFamily="34" charset="0"/>
              </a:rPr>
              <a:t>. Salud Pública, 2015; 32(</a:t>
            </a:r>
            <a:r>
              <a:rPr lang="es-ES" sz="1000" dirty="0" err="1">
                <a:latin typeface="Arial" panose="020B0604020202020204" pitchFamily="34" charset="0"/>
                <a:cs typeface="Arial" panose="020B0604020202020204" pitchFamily="34" charset="0"/>
              </a:rPr>
              <a:t>supl</a:t>
            </a:r>
            <a:r>
              <a:rPr lang="es-ES" sz="1000" dirty="0">
                <a:latin typeface="Arial" panose="020B0604020202020204" pitchFamily="34" charset="0"/>
                <a:cs typeface="Arial" panose="020B0604020202020204" pitchFamily="34" charset="0"/>
              </a:rPr>
              <a:t> 1</a:t>
            </a:r>
            <a:r>
              <a:rPr lang="es-ES" sz="1000" dirty="0" smtClean="0">
                <a:latin typeface="Arial" panose="020B0604020202020204" pitchFamily="34" charset="0"/>
                <a:cs typeface="Arial" panose="020B0604020202020204" pitchFamily="34" charset="0"/>
              </a:rPr>
              <a:t>)</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 Informe mundial sobre salud Mental, Transformar la salud mental para todos. 2022. file:///D:/lmolineros/Downloads/9789240051966-spa.pdf</a:t>
            </a:r>
          </a:p>
        </p:txBody>
      </p:sp>
      <p:pic>
        <p:nvPicPr>
          <p:cNvPr id="4" name="Imagen 3">
            <a:extLst>
              <a:ext uri="{FF2B5EF4-FFF2-40B4-BE49-F238E27FC236}">
                <a16:creationId xmlns:a16="http://schemas.microsoft.com/office/drawing/2014/main" id="{F3263F19-9C1B-0F7A-4CF0-73A813F22677}"/>
              </a:ext>
            </a:extLst>
          </p:cNvPr>
          <p:cNvPicPr>
            <a:picLocks noChangeAspect="1"/>
          </p:cNvPicPr>
          <p:nvPr/>
        </p:nvPicPr>
        <p:blipFill rotWithShape="1">
          <a:blip r:embed="rId5">
            <a:alphaModFix amt="20000"/>
          </a:blip>
          <a:srcRect l="49078" t="17989" r="23779" b="14624"/>
          <a:stretch/>
        </p:blipFill>
        <p:spPr>
          <a:xfrm>
            <a:off x="-813" y="1347966"/>
            <a:ext cx="1924050" cy="5665386"/>
          </a:xfrm>
          <a:prstGeom prst="rect">
            <a:avLst/>
          </a:prstGeom>
        </p:spPr>
      </p:pic>
      <p:sp>
        <p:nvSpPr>
          <p:cNvPr id="2" name="CuadroTexto 1">
            <a:extLst>
              <a:ext uri="{FF2B5EF4-FFF2-40B4-BE49-F238E27FC236}">
                <a16:creationId xmlns:a16="http://schemas.microsoft.com/office/drawing/2014/main" id="{6248CBE9-6A76-3289-6DE7-46BE14D27CA8}"/>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5" name="CuadroTexto 4">
            <a:extLst>
              <a:ext uri="{FF2B5EF4-FFF2-40B4-BE49-F238E27FC236}">
                <a16:creationId xmlns:a16="http://schemas.microsoft.com/office/drawing/2014/main" id="{A369F996-C429-EB88-CE1B-573099C9D8E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8" name="Rectángulo 7">
            <a:extLst>
              <a:ext uri="{FF2B5EF4-FFF2-40B4-BE49-F238E27FC236}">
                <a16:creationId xmlns:a16="http://schemas.microsoft.com/office/drawing/2014/main" id="{22ED3890-84E5-F754-E98E-ECB37C2BD834}"/>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0" name="CuadroTexto 9">
            <a:extLst>
              <a:ext uri="{FF2B5EF4-FFF2-40B4-BE49-F238E27FC236}">
                <a16:creationId xmlns:a16="http://schemas.microsoft.com/office/drawing/2014/main" id="{8CE85097-F36F-01CD-B96C-A88087B30168}"/>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2" name="CuadroTexto 11">
            <a:extLst>
              <a:ext uri="{FF2B5EF4-FFF2-40B4-BE49-F238E27FC236}">
                <a16:creationId xmlns:a16="http://schemas.microsoft.com/office/drawing/2014/main" id="{3465173B-3D46-705E-8F07-BAC654259490}"/>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14" name="CuadroTexto 13">
            <a:extLst>
              <a:ext uri="{FF2B5EF4-FFF2-40B4-BE49-F238E27FC236}">
                <a16:creationId xmlns:a16="http://schemas.microsoft.com/office/drawing/2014/main" id="{9431F0BD-1BA1-A317-60F2-B22E4F715300}"/>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5" name="CuadroTexto 14">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pic>
        <p:nvPicPr>
          <p:cNvPr id="13" name="Imagen 12"/>
          <p:cNvPicPr>
            <a:picLocks noChangeAspect="1"/>
          </p:cNvPicPr>
          <p:nvPr/>
        </p:nvPicPr>
        <p:blipFill rotWithShape="1">
          <a:blip r:embed="rId6"/>
          <a:srcRect l="50688" t="15562" r="36567" b="65192"/>
          <a:stretch/>
        </p:blipFill>
        <p:spPr>
          <a:xfrm>
            <a:off x="945384" y="260344"/>
            <a:ext cx="1224382" cy="1100393"/>
          </a:xfrm>
          <a:prstGeom prst="rect">
            <a:avLst/>
          </a:prstGeom>
        </p:spPr>
      </p:pic>
    </p:spTree>
    <p:extLst>
      <p:ext uri="{BB962C8B-B14F-4D97-AF65-F5344CB8AC3E}">
        <p14:creationId xmlns:p14="http://schemas.microsoft.com/office/powerpoint/2010/main" val="367934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6357CFD-48E7-60D0-1B46-E569792C3404}"/>
              </a:ext>
            </a:extLst>
          </p:cNvPr>
          <p:cNvPicPr>
            <a:picLocks noChangeAspect="1"/>
          </p:cNvPicPr>
          <p:nvPr/>
        </p:nvPicPr>
        <p:blipFill rotWithShape="1">
          <a:blip r:embed="rId2">
            <a:lum bright="70000" contrast="-70000"/>
            <a:alphaModFix amt="35000"/>
          </a:blip>
          <a:srcRect b="17881"/>
          <a:stretch/>
        </p:blipFill>
        <p:spPr>
          <a:xfrm rot="5400000">
            <a:off x="-708172" y="4188284"/>
            <a:ext cx="3673549" cy="2224487"/>
          </a:xfrm>
          <a:prstGeom prst="rect">
            <a:avLst/>
          </a:prstGeom>
        </p:spPr>
      </p:pic>
      <p:sp>
        <p:nvSpPr>
          <p:cNvPr id="5" name="CuadroTexto 4">
            <a:extLst>
              <a:ext uri="{FF2B5EF4-FFF2-40B4-BE49-F238E27FC236}">
                <a16:creationId xmlns:a16="http://schemas.microsoft.com/office/drawing/2014/main" id="{84DF06EA-231F-1C27-9B59-622C4C347993}"/>
              </a:ext>
            </a:extLst>
          </p:cNvPr>
          <p:cNvSpPr txBox="1"/>
          <p:nvPr/>
        </p:nvSpPr>
        <p:spPr>
          <a:xfrm>
            <a:off x="21669" y="1121710"/>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335386"/>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54561" y="1608364"/>
            <a:ext cx="2986715" cy="461665"/>
          </a:xfrm>
          <a:prstGeom prst="rect">
            <a:avLst/>
          </a:prstGeom>
          <a:solidFill>
            <a:srgbClr val="FFFF00"/>
          </a:solidFill>
        </p:spPr>
        <p:txBody>
          <a:bodyPr wrap="none" rtlCol="0">
            <a:spAutoFit/>
          </a:bodyPr>
          <a:lstStyle/>
          <a:p>
            <a:r>
              <a:rPr lang="es-MX" sz="24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CuadroTexto 12">
            <a:extLst>
              <a:ext uri="{FF2B5EF4-FFF2-40B4-BE49-F238E27FC236}">
                <a16:creationId xmlns:a16="http://schemas.microsoft.com/office/drawing/2014/main" id="{FA4BA3E3-5A0E-4881-206A-26344291CDAD}"/>
              </a:ext>
            </a:extLst>
          </p:cNvPr>
          <p:cNvSpPr txBox="1"/>
          <p:nvPr/>
        </p:nvSpPr>
        <p:spPr>
          <a:xfrm>
            <a:off x="126454" y="2112423"/>
            <a:ext cx="3907224" cy="307777"/>
          </a:xfrm>
          <a:prstGeom prst="rect">
            <a:avLst/>
          </a:prstGeom>
          <a:noFill/>
        </p:spPr>
        <p:txBody>
          <a:bodyPr wrap="square">
            <a:spAutoFit/>
          </a:bodyPr>
          <a:lstStyle/>
          <a:p>
            <a:r>
              <a:rPr lang="es-MX" sz="1400" b="1" dirty="0">
                <a:latin typeface="Arial" panose="020B0604020202020204" pitchFamily="34" charset="0"/>
                <a:cs typeface="Arial" panose="020B0604020202020204" pitchFamily="34" charset="0"/>
              </a:rPr>
              <a:t>Salud Mental</a:t>
            </a:r>
          </a:p>
        </p:txBody>
      </p:sp>
      <p:sp>
        <p:nvSpPr>
          <p:cNvPr id="18" name="CuadroTexto 17">
            <a:extLst>
              <a:ext uri="{FF2B5EF4-FFF2-40B4-BE49-F238E27FC236}">
                <a16:creationId xmlns:a16="http://schemas.microsoft.com/office/drawing/2014/main" id="{124F730A-B6CB-F626-3AE0-C8FBAB2CA5DD}"/>
              </a:ext>
            </a:extLst>
          </p:cNvPr>
          <p:cNvSpPr txBox="1"/>
          <p:nvPr/>
        </p:nvSpPr>
        <p:spPr>
          <a:xfrm>
            <a:off x="126454" y="2366329"/>
            <a:ext cx="4767599" cy="1954381"/>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La OMS ha debatido mucho sobre la definición de salud mental, la cual sigue siendo tomada como la ausencia de trastornos mentales o de ese bienestar general que no permite a los individuos el establecer relaciones armoniosas con otros y para participar en modificaciones de su ambiente físico y social o de contribuir con ello de modo constructivo; en Colombia la Ley 1616 de 2013 toma la Salud Mental como el estado dinámico que se expresa en la vida cotidiana a través del comportamiento y la interacción de manera tal que permite a los sujetos individuales y colectivos desplegar sus recursos emocionales, cognitivos y mentales para transitar por la vida cotidiana, para trabajar, para establecer relaciones significativas y para contribuir a la comunidad</a:t>
            </a:r>
          </a:p>
        </p:txBody>
      </p:sp>
      <p:sp>
        <p:nvSpPr>
          <p:cNvPr id="22" name="CuadroTexto 21">
            <a:extLst>
              <a:ext uri="{FF2B5EF4-FFF2-40B4-BE49-F238E27FC236}">
                <a16:creationId xmlns:a16="http://schemas.microsoft.com/office/drawing/2014/main" id="{30AC9305-C8A2-9BA9-268B-7CFA79031E12}"/>
              </a:ext>
            </a:extLst>
          </p:cNvPr>
          <p:cNvSpPr txBox="1"/>
          <p:nvPr/>
        </p:nvSpPr>
        <p:spPr>
          <a:xfrm>
            <a:off x="4874993" y="4047899"/>
            <a:ext cx="1920920" cy="461665"/>
          </a:xfrm>
          <a:prstGeom prst="rect">
            <a:avLst/>
          </a:prstGeom>
          <a:noFill/>
        </p:spPr>
        <p:txBody>
          <a:bodyPr wrap="square">
            <a:spAutoFit/>
          </a:bodyPr>
          <a:lstStyle/>
          <a:p>
            <a:pPr algn="just"/>
            <a:r>
              <a:rPr lang="de-DE" sz="800" dirty="0">
                <a:latin typeface="Arial" panose="020B0604020202020204" pitchFamily="34" charset="0"/>
                <a:cs typeface="Arial" panose="020B0604020202020204" pitchFamily="34" charset="0"/>
              </a:rPr>
              <a:t>Fuente. [Consultado 21/02/2023] [https://www.saludnaturaldb.com/blog/bienestarysaludmental</a:t>
            </a:r>
          </a:p>
        </p:txBody>
      </p:sp>
      <p:sp>
        <p:nvSpPr>
          <p:cNvPr id="23" name="CuadroTexto 22">
            <a:extLst>
              <a:ext uri="{FF2B5EF4-FFF2-40B4-BE49-F238E27FC236}">
                <a16:creationId xmlns:a16="http://schemas.microsoft.com/office/drawing/2014/main" id="{8AC2F68E-B665-5F0C-4D7A-B0A15CF3C353}"/>
              </a:ext>
            </a:extLst>
          </p:cNvPr>
          <p:cNvSpPr txBox="1"/>
          <p:nvPr/>
        </p:nvSpPr>
        <p:spPr>
          <a:xfrm>
            <a:off x="143228" y="4408744"/>
            <a:ext cx="5208000" cy="307777"/>
          </a:xfrm>
          <a:prstGeom prst="rect">
            <a:avLst/>
          </a:prstGeom>
          <a:noFill/>
        </p:spPr>
        <p:txBody>
          <a:bodyPr wrap="square">
            <a:spAutoFit/>
          </a:bodyPr>
          <a:lstStyle/>
          <a:p>
            <a:r>
              <a:rPr lang="es-ES" sz="1400" b="1" dirty="0">
                <a:latin typeface="Arial" panose="020B0604020202020204" pitchFamily="34" charset="0"/>
                <a:cs typeface="Arial" panose="020B0604020202020204" pitchFamily="34" charset="0"/>
              </a:rPr>
              <a:t>Factores de riesgo de la salud mental</a:t>
            </a:r>
            <a:endParaRPr lang="es-CO" sz="14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5A933609-5AE8-BC65-ECE5-2B0983DA9A37}"/>
              </a:ext>
            </a:extLst>
          </p:cNvPr>
          <p:cNvSpPr txBox="1"/>
          <p:nvPr/>
        </p:nvSpPr>
        <p:spPr>
          <a:xfrm>
            <a:off x="143228" y="4670296"/>
            <a:ext cx="6555285" cy="1107996"/>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Todas las personas son susceptibles al riesgo de desarrollar un trastorno de salud mental, sin importar distingo de edad, sexo, ingresos u origen étnico. Las circunstancias sociales y financieras, los factores biológicos y las opciones de estilo de vida pueden influenciar en la salud mental de una persona. Por consiguiente, una buena salud mental depende de un frágil equilibrio de factores, y que varios de estos factores pueden sumarse para intervenir en los trastornos, desencadenando en muchos casos la afección de mas de un trastorno a la vez.</a:t>
            </a:r>
            <a:endParaRPr lang="es-CO" sz="1100"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CC32FA77-E561-AD2D-9FA1-D7AC254D5D9B}"/>
              </a:ext>
            </a:extLst>
          </p:cNvPr>
          <p:cNvSpPr txBox="1"/>
          <p:nvPr/>
        </p:nvSpPr>
        <p:spPr>
          <a:xfrm>
            <a:off x="143228" y="5803919"/>
            <a:ext cx="6555284" cy="938719"/>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De acuerdo con la OMS (2022) un trastorno mental esta caracterizado por una alteración clínicamente significativa de la cognición, la regulación de las emociones o el comportamiento de un individuo, los trastornos mas comunes se reportan, Ansiedad, Depresión, Trastorno de oposición desafiante, Trastorno de la conducta, Trastorno por déficit de atención e hiperactividad (TDAH), Síndrome de Gilles de la Tourette, Trastorno obsesivo-compulsivo y Trastorno por estrés postraumático.</a:t>
            </a:r>
            <a:endParaRPr lang="es-CO" sz="1100" dirty="0">
              <a:latin typeface="Arial" panose="020B0604020202020204" pitchFamily="34" charset="0"/>
              <a:cs typeface="Arial" panose="020B0604020202020204" pitchFamily="34" charset="0"/>
            </a:endParaRPr>
          </a:p>
        </p:txBody>
      </p:sp>
      <p:sp>
        <p:nvSpPr>
          <p:cNvPr id="1024" name="CuadroTexto 1023">
            <a:extLst>
              <a:ext uri="{FF2B5EF4-FFF2-40B4-BE49-F238E27FC236}">
                <a16:creationId xmlns:a16="http://schemas.microsoft.com/office/drawing/2014/main" id="{962DC938-F7B5-A0A1-0114-3FA794FBFD92}"/>
              </a:ext>
            </a:extLst>
          </p:cNvPr>
          <p:cNvSpPr txBox="1"/>
          <p:nvPr/>
        </p:nvSpPr>
        <p:spPr>
          <a:xfrm>
            <a:off x="143228" y="7178656"/>
            <a:ext cx="6538510" cy="769441"/>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Según el Boletín de Salud Mental No. 5 la tasa ajustada de </a:t>
            </a:r>
            <a:r>
              <a:rPr lang="es-ES" sz="1100" dirty="0">
                <a:solidFill>
                  <a:srgbClr val="00B0F0"/>
                </a:solidFill>
                <a:latin typeface="Arial" panose="020B0604020202020204" pitchFamily="34" charset="0"/>
                <a:cs typeface="Arial" panose="020B0604020202020204" pitchFamily="34" charset="0"/>
              </a:rPr>
              <a:t>Intento de Suicidio </a:t>
            </a:r>
            <a:r>
              <a:rPr lang="es-ES" sz="1100" dirty="0">
                <a:latin typeface="Arial" panose="020B0604020202020204" pitchFamily="34" charset="0"/>
                <a:cs typeface="Arial" panose="020B0604020202020204" pitchFamily="34" charset="0"/>
              </a:rPr>
              <a:t>es de 46,9 x 100.000 habitantes por encima de la nacional (Colombia 38,1 - 2015), la tasa ajustada de </a:t>
            </a:r>
            <a:r>
              <a:rPr lang="es-ES" sz="1100" dirty="0">
                <a:solidFill>
                  <a:srgbClr val="00B0F0"/>
                </a:solidFill>
                <a:latin typeface="Arial" panose="020B0604020202020204" pitchFamily="34" charset="0"/>
                <a:cs typeface="Arial" panose="020B0604020202020204" pitchFamily="34" charset="0"/>
              </a:rPr>
              <a:t>Mortalidad por Suicidio es de 6.64 </a:t>
            </a:r>
            <a:r>
              <a:rPr lang="es-ES" sz="1100" dirty="0">
                <a:latin typeface="Arial" panose="020B0604020202020204" pitchFamily="34" charset="0"/>
                <a:cs typeface="Arial" panose="020B0604020202020204" pitchFamily="34" charset="0"/>
              </a:rPr>
              <a:t>por 100.000 habitantes </a:t>
            </a:r>
            <a:r>
              <a:rPr lang="es-ES" sz="1100" dirty="0">
                <a:solidFill>
                  <a:srgbClr val="00B0F0"/>
                </a:solidFill>
                <a:latin typeface="Arial" panose="020B0604020202020204" pitchFamily="34" charset="0"/>
                <a:cs typeface="Arial" panose="020B0604020202020204" pitchFamily="34" charset="0"/>
              </a:rPr>
              <a:t>(</a:t>
            </a:r>
            <a:r>
              <a:rPr lang="es-ES" sz="1100" dirty="0">
                <a:latin typeface="Arial" panose="020B0604020202020204" pitchFamily="34" charset="0"/>
                <a:cs typeface="Arial" panose="020B0604020202020204" pitchFamily="34" charset="0"/>
              </a:rPr>
              <a:t>Colombia 5,07 -</a:t>
            </a:r>
            <a:r>
              <a:rPr lang="es-ES" sz="1100" dirty="0">
                <a:solidFill>
                  <a:srgbClr val="00B0F0"/>
                </a:solidFill>
                <a:latin typeface="Arial" panose="020B0604020202020204" pitchFamily="34" charset="0"/>
                <a:cs typeface="Arial" panose="020B0604020202020204" pitchFamily="34" charset="0"/>
              </a:rPr>
              <a:t> 2016) y la tasa ajustada de Trastornos del Comportamiento </a:t>
            </a:r>
            <a:r>
              <a:rPr lang="es-ES" sz="1100" dirty="0">
                <a:latin typeface="Arial" panose="020B0604020202020204" pitchFamily="34" charset="0"/>
                <a:cs typeface="Arial" panose="020B0604020202020204" pitchFamily="34" charset="0"/>
              </a:rPr>
              <a:t>es de 0.68 (2016) (INS,2018).</a:t>
            </a:r>
            <a:endParaRPr lang="es-CO" sz="1100" dirty="0">
              <a:latin typeface="Arial" panose="020B0604020202020204" pitchFamily="34" charset="0"/>
              <a:cs typeface="Arial" panose="020B0604020202020204" pitchFamily="34" charset="0"/>
            </a:endParaRPr>
          </a:p>
        </p:txBody>
      </p:sp>
      <p:sp>
        <p:nvSpPr>
          <p:cNvPr id="1025" name="CuadroTexto 1024">
            <a:extLst>
              <a:ext uri="{FF2B5EF4-FFF2-40B4-BE49-F238E27FC236}">
                <a16:creationId xmlns:a16="http://schemas.microsoft.com/office/drawing/2014/main" id="{8E5646D3-7ABD-AE5A-0C85-1B32BA34D2BE}"/>
              </a:ext>
            </a:extLst>
          </p:cNvPr>
          <p:cNvSpPr txBox="1"/>
          <p:nvPr/>
        </p:nvSpPr>
        <p:spPr>
          <a:xfrm>
            <a:off x="143228" y="6859499"/>
            <a:ext cx="3960939" cy="306109"/>
          </a:xfrm>
          <a:prstGeom prst="rect">
            <a:avLst/>
          </a:prstGeom>
          <a:noFill/>
        </p:spPr>
        <p:txBody>
          <a:bodyPr wrap="square">
            <a:spAutoFit/>
          </a:bodyPr>
          <a:lstStyle/>
          <a:p>
            <a:pPr>
              <a:lnSpc>
                <a:spcPct val="107000"/>
              </a:lnSpc>
              <a:spcAft>
                <a:spcPts val="800"/>
              </a:spcAft>
            </a:pPr>
            <a:r>
              <a:rPr lang="es-CO" sz="1400" b="1" dirty="0">
                <a:effectLst/>
                <a:latin typeface="Arial" panose="020B0604020202020204" pitchFamily="34" charset="0"/>
                <a:ea typeface="Calibri" panose="020F0502020204030204" pitchFamily="34" charset="0"/>
                <a:cs typeface="Arial" panose="020B0604020202020204" pitchFamily="34" charset="0"/>
              </a:rPr>
              <a:t>Epidemiologia en Colombia, Nariño y Pasto</a:t>
            </a:r>
            <a:endParaRPr lang="es-CO"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91BB811-841E-9FE4-4206-E4089BD866D0}"/>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9" name="Imagen 8">
            <a:extLst>
              <a:ext uri="{FF2B5EF4-FFF2-40B4-BE49-F238E27FC236}">
                <a16:creationId xmlns:a16="http://schemas.microsoft.com/office/drawing/2014/main" id="{5C353C15-A4FA-34AF-6FF2-2C7B7ADB0832}"/>
              </a:ext>
            </a:extLst>
          </p:cNvPr>
          <p:cNvPicPr>
            <a:picLocks noChangeAspect="1"/>
          </p:cNvPicPr>
          <p:nvPr/>
        </p:nvPicPr>
        <p:blipFill>
          <a:blip r:embed="rId3"/>
          <a:stretch>
            <a:fillRect/>
          </a:stretch>
        </p:blipFill>
        <p:spPr>
          <a:xfrm>
            <a:off x="5084362" y="2317500"/>
            <a:ext cx="1431948" cy="1794301"/>
          </a:xfrm>
          <a:prstGeom prst="rect">
            <a:avLst/>
          </a:prstGeom>
        </p:spPr>
      </p:pic>
      <p:sp>
        <p:nvSpPr>
          <p:cNvPr id="2" name="CuadroTexto 1">
            <a:extLst>
              <a:ext uri="{FF2B5EF4-FFF2-40B4-BE49-F238E27FC236}">
                <a16:creationId xmlns:a16="http://schemas.microsoft.com/office/drawing/2014/main" id="{D986D799-3F44-0188-9F9D-E724900311AF}"/>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21" name="CuadroTexto 20">
            <a:extLst>
              <a:ext uri="{FF2B5EF4-FFF2-40B4-BE49-F238E27FC236}">
                <a16:creationId xmlns:a16="http://schemas.microsoft.com/office/drawing/2014/main" id="{44F81AC8-8D26-852D-FE99-A8B2DB0B01F3}"/>
              </a:ext>
            </a:extLst>
          </p:cNvPr>
          <p:cNvSpPr txBox="1"/>
          <p:nvPr/>
        </p:nvSpPr>
        <p:spPr>
          <a:xfrm>
            <a:off x="3705359" y="1685307"/>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pic>
        <p:nvPicPr>
          <p:cNvPr id="24" name="Imagen 23"/>
          <p:cNvPicPr>
            <a:picLocks noChangeAspect="1"/>
          </p:cNvPicPr>
          <p:nvPr/>
        </p:nvPicPr>
        <p:blipFill rotWithShape="1">
          <a:blip r:embed="rId4"/>
          <a:srcRect l="50688" t="15562" r="36567" b="65192"/>
          <a:stretch/>
        </p:blipFill>
        <p:spPr>
          <a:xfrm>
            <a:off x="969599" y="237190"/>
            <a:ext cx="1029018" cy="924813"/>
          </a:xfrm>
          <a:prstGeom prst="rect">
            <a:avLst/>
          </a:prstGeom>
        </p:spPr>
      </p:pic>
    </p:spTree>
    <p:extLst>
      <p:ext uri="{BB962C8B-B14F-4D97-AF65-F5344CB8AC3E}">
        <p14:creationId xmlns:p14="http://schemas.microsoft.com/office/powerpoint/2010/main" val="15437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CuadroTexto 7">
            <a:extLst>
              <a:ext uri="{FF2B5EF4-FFF2-40B4-BE49-F238E27FC236}">
                <a16:creationId xmlns:a16="http://schemas.microsoft.com/office/drawing/2014/main" id="{EBA7B9A8-4086-2413-ACBF-67EE42EBEE75}"/>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7" name="Imagen 6">
            <a:extLst>
              <a:ext uri="{FF2B5EF4-FFF2-40B4-BE49-F238E27FC236}">
                <a16:creationId xmlns:a16="http://schemas.microsoft.com/office/drawing/2014/main" id="{2A86C61D-AED5-1DBF-870A-586C5EA4D1E1}"/>
              </a:ext>
            </a:extLst>
          </p:cNvPr>
          <p:cNvPicPr>
            <a:picLocks noChangeAspect="1"/>
          </p:cNvPicPr>
          <p:nvPr/>
        </p:nvPicPr>
        <p:blipFill rotWithShape="1">
          <a:blip r:embed="rId2">
            <a:alphaModFix amt="20000"/>
          </a:blip>
          <a:srcRect l="49078" t="17989" r="23779" b="14624"/>
          <a:stretch/>
        </p:blipFill>
        <p:spPr>
          <a:xfrm>
            <a:off x="0" y="2348634"/>
            <a:ext cx="1924050" cy="5665386"/>
          </a:xfrm>
          <a:prstGeom prst="rect">
            <a:avLst/>
          </a:prstGeom>
        </p:spPr>
      </p:pic>
      <p:sp>
        <p:nvSpPr>
          <p:cNvPr id="17" name="CuadroTexto 16">
            <a:extLst>
              <a:ext uri="{FF2B5EF4-FFF2-40B4-BE49-F238E27FC236}">
                <a16:creationId xmlns:a16="http://schemas.microsoft.com/office/drawing/2014/main" id="{716B15B4-E9A6-6782-449C-72AD5A50DE9E}"/>
              </a:ext>
            </a:extLst>
          </p:cNvPr>
          <p:cNvSpPr txBox="1"/>
          <p:nvPr/>
        </p:nvSpPr>
        <p:spPr>
          <a:xfrm>
            <a:off x="304669" y="5374004"/>
            <a:ext cx="6334838" cy="861774"/>
          </a:xfrm>
          <a:prstGeom prst="rect">
            <a:avLst/>
          </a:prstGeom>
          <a:noFill/>
        </p:spPr>
        <p:txBody>
          <a:bodyPr wrap="square">
            <a:spAutoFit/>
          </a:bodyPr>
          <a:lstStyle/>
          <a:p>
            <a:pPr algn="just"/>
            <a:r>
              <a:rPr lang="es-MX" sz="1000" b="1" dirty="0">
                <a:latin typeface="Arial" panose="020B0604020202020204" pitchFamily="34" charset="0"/>
                <a:cs typeface="Arial" panose="020B0604020202020204" pitchFamily="34" charset="0"/>
              </a:rPr>
              <a:t>Mapas 1. </a:t>
            </a:r>
            <a:r>
              <a:rPr lang="es-ES" sz="1000" dirty="0">
                <a:latin typeface="Arial" panose="020B0604020202020204" pitchFamily="34" charset="0"/>
                <a:cs typeface="Arial" panose="020B0604020202020204" pitchFamily="34" charset="0"/>
              </a:rPr>
              <a:t>La tasa de intento de suicidio y suicidio en el país en 2022 por 100000 habitantes muestra similar comportamiento, </a:t>
            </a:r>
            <a:r>
              <a:rPr lang="es-MX" sz="1000" dirty="0">
                <a:latin typeface="Arial" panose="020B0604020202020204" pitchFamily="34" charset="0"/>
                <a:cs typeface="Arial" panose="020B0604020202020204" pitchFamily="34" charset="0"/>
              </a:rPr>
              <a:t>Risaralda (174,6), Caldas (154,8) Vaupés (119,5) y Quindío (117,3) fueron los departamentos con mayores tasas de intento de Suicidio. Para Suicidio, los </a:t>
            </a:r>
            <a:r>
              <a:rPr lang="es-ES" sz="1000" dirty="0">
                <a:latin typeface="Arial" panose="020B0604020202020204" pitchFamily="34" charset="0"/>
                <a:cs typeface="Arial" panose="020B0604020202020204" pitchFamily="34" charset="0"/>
              </a:rPr>
              <a:t>departamentos como</a:t>
            </a:r>
            <a:r>
              <a:rPr lang="es-MX" sz="1000" dirty="0">
                <a:latin typeface="Arial" panose="020B0604020202020204" pitchFamily="34" charset="0"/>
                <a:cs typeface="Arial" panose="020B0604020202020204" pitchFamily="34" charset="0"/>
              </a:rPr>
              <a:t> Quindío (11,8), Caquetá (10,3), Arauca (8,4) y Putumayo</a:t>
            </a:r>
            <a:r>
              <a:rPr lang="es-ES" sz="1000"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(7,3) mostraron los mayores niveles (https://observatoriomujeres.gov.co/archivos/Publicaciones/Publicacion_311.pdf)</a:t>
            </a:r>
            <a:endParaRPr lang="es-ES" sz="10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4A7EE800-812D-6BB8-DA02-4D5ADA6087F9}"/>
              </a:ext>
            </a:extLst>
          </p:cNvPr>
          <p:cNvSpPr txBox="1"/>
          <p:nvPr/>
        </p:nvSpPr>
        <p:spPr>
          <a:xfrm>
            <a:off x="253439" y="2281674"/>
            <a:ext cx="6319293" cy="523220"/>
          </a:xfrm>
          <a:prstGeom prst="rect">
            <a:avLst/>
          </a:prstGeom>
          <a:noFill/>
        </p:spPr>
        <p:txBody>
          <a:bodyPr wrap="square">
            <a:spAutoFit/>
          </a:bodyPr>
          <a:lstStyle/>
          <a:p>
            <a:pPr algn="just"/>
            <a:r>
              <a:rPr lang="es-MX" sz="1400" b="1" dirty="0" smtClean="0">
                <a:latin typeface="Arial" panose="020B0604020202020204" pitchFamily="34" charset="0"/>
                <a:cs typeface="Arial" panose="020B0604020202020204" pitchFamily="34" charset="0"/>
              </a:rPr>
              <a:t>Tasa de Intentos </a:t>
            </a:r>
            <a:r>
              <a:rPr lang="es-MX" sz="1400" b="1" dirty="0">
                <a:latin typeface="Arial" panose="020B0604020202020204" pitchFamily="34" charset="0"/>
                <a:cs typeface="Arial" panose="020B0604020202020204" pitchFamily="34" charset="0"/>
              </a:rPr>
              <a:t>de Suicidios </a:t>
            </a:r>
            <a:r>
              <a:rPr lang="es-MX" sz="1400" b="1" dirty="0" smtClean="0">
                <a:latin typeface="Arial" panose="020B0604020202020204" pitchFamily="34" charset="0"/>
                <a:cs typeface="Arial" panose="020B0604020202020204" pitchFamily="34" charset="0"/>
              </a:rPr>
              <a:t>y Suicidios en Colombia por cada 100.mil Habitantes según departamento en Colombia</a:t>
            </a:r>
            <a:endParaRPr lang="es-CO" sz="1400" dirty="0"/>
          </a:p>
        </p:txBody>
      </p:sp>
      <p:sp>
        <p:nvSpPr>
          <p:cNvPr id="2" name="CuadroTexto 1">
            <a:extLst>
              <a:ext uri="{FF2B5EF4-FFF2-40B4-BE49-F238E27FC236}">
                <a16:creationId xmlns:a16="http://schemas.microsoft.com/office/drawing/2014/main" id="{D1D215C2-9CF3-38B4-676C-E13ADA3C9A38}"/>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6" name="CuadroTexto 15">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sp>
        <p:nvSpPr>
          <p:cNvPr id="3" name="Rectángulo 2"/>
          <p:cNvSpPr/>
          <p:nvPr/>
        </p:nvSpPr>
        <p:spPr>
          <a:xfrm>
            <a:off x="318202" y="5023528"/>
            <a:ext cx="6221596" cy="400110"/>
          </a:xfrm>
          <a:prstGeom prst="rect">
            <a:avLst/>
          </a:prstGeom>
        </p:spPr>
        <p:txBody>
          <a:bodyPr wrap="square">
            <a:spAutoFit/>
          </a:bodyPr>
          <a:lstStyle/>
          <a:p>
            <a:pPr algn="just"/>
            <a:r>
              <a:rPr lang="es-MX" sz="1000" b="1" dirty="0" smtClean="0">
                <a:latin typeface="Arial" panose="020B0604020202020204" pitchFamily="34" charset="0"/>
                <a:cs typeface="Arial" panose="020B0604020202020204" pitchFamily="34" charset="0"/>
              </a:rPr>
              <a:t>Fuente. </a:t>
            </a:r>
            <a:r>
              <a:rPr lang="es-MX" sz="1000" dirty="0" smtClean="0">
                <a:latin typeface="Arial" panose="020B0604020202020204" pitchFamily="34" charset="0"/>
                <a:cs typeface="Arial" panose="020B0604020202020204" pitchFamily="34" charset="0"/>
              </a:rPr>
              <a:t>Mapa de Intentos de Susidio SIVIGILA y Mapa de Suicidio Instituto </a:t>
            </a:r>
            <a:r>
              <a:rPr lang="es-MX" sz="1000" dirty="0">
                <a:latin typeface="Arial" panose="020B0604020202020204" pitchFamily="34" charset="0"/>
                <a:cs typeface="Arial" panose="020B0604020202020204" pitchFamily="34" charset="0"/>
              </a:rPr>
              <a:t>Nacional de Medicina Legal (INMLCF). </a:t>
            </a:r>
            <a:endParaRPr lang="en-US" sz="10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3"/>
          <a:srcRect l="30194" t="36435" r="31752" b="10927"/>
          <a:stretch/>
        </p:blipFill>
        <p:spPr>
          <a:xfrm>
            <a:off x="414646" y="2780289"/>
            <a:ext cx="3050168" cy="2254620"/>
          </a:xfrm>
          <a:prstGeom prst="rect">
            <a:avLst/>
          </a:prstGeom>
          <a:ln>
            <a:noFill/>
          </a:ln>
        </p:spPr>
      </p:pic>
      <p:pic>
        <p:nvPicPr>
          <p:cNvPr id="13" name="Imagen 12"/>
          <p:cNvPicPr>
            <a:picLocks noChangeAspect="1"/>
          </p:cNvPicPr>
          <p:nvPr/>
        </p:nvPicPr>
        <p:blipFill rotWithShape="1">
          <a:blip r:embed="rId4"/>
          <a:srcRect l="30617" t="38050" r="32816" b="8154"/>
          <a:stretch/>
        </p:blipFill>
        <p:spPr>
          <a:xfrm>
            <a:off x="3464814" y="2780289"/>
            <a:ext cx="3054177" cy="2238916"/>
          </a:xfrm>
          <a:prstGeom prst="rect">
            <a:avLst/>
          </a:prstGeom>
          <a:ln>
            <a:noFill/>
          </a:ln>
        </p:spPr>
      </p:pic>
      <p:pic>
        <p:nvPicPr>
          <p:cNvPr id="14" name="Imagen 13"/>
          <p:cNvPicPr>
            <a:picLocks noChangeAspect="1"/>
          </p:cNvPicPr>
          <p:nvPr/>
        </p:nvPicPr>
        <p:blipFill rotWithShape="1">
          <a:blip r:embed="rId5"/>
          <a:srcRect l="29261" t="39078" r="29301" b="24025"/>
          <a:stretch/>
        </p:blipFill>
        <p:spPr>
          <a:xfrm>
            <a:off x="1186297" y="6407329"/>
            <a:ext cx="4220590" cy="1930375"/>
          </a:xfrm>
          <a:prstGeom prst="rect">
            <a:avLst/>
          </a:prstGeom>
        </p:spPr>
      </p:pic>
      <p:sp>
        <p:nvSpPr>
          <p:cNvPr id="21" name="CuadroTexto 20">
            <a:extLst>
              <a:ext uri="{FF2B5EF4-FFF2-40B4-BE49-F238E27FC236}">
                <a16:creationId xmlns:a16="http://schemas.microsoft.com/office/drawing/2014/main" id="{4A7EE800-812D-6BB8-DA02-4D5ADA6087F9}"/>
              </a:ext>
            </a:extLst>
          </p:cNvPr>
          <p:cNvSpPr txBox="1"/>
          <p:nvPr/>
        </p:nvSpPr>
        <p:spPr>
          <a:xfrm>
            <a:off x="312441" y="6199412"/>
            <a:ext cx="6319293" cy="307777"/>
          </a:xfrm>
          <a:prstGeom prst="rect">
            <a:avLst/>
          </a:prstGeom>
          <a:noFill/>
        </p:spPr>
        <p:txBody>
          <a:bodyPr wrap="square">
            <a:spAutoFit/>
          </a:bodyPr>
          <a:lstStyle/>
          <a:p>
            <a:pPr algn="just"/>
            <a:r>
              <a:rPr lang="es-MX" sz="1400" b="1" dirty="0" smtClean="0">
                <a:latin typeface="Arial" panose="020B0604020202020204" pitchFamily="34" charset="0"/>
                <a:cs typeface="Arial" panose="020B0604020202020204" pitchFamily="34" charset="0"/>
              </a:rPr>
              <a:t>Tasa de Suicidios en Colombia Sexo y Nivel Educativo</a:t>
            </a:r>
            <a:endParaRPr lang="es-CO" sz="1400" dirty="0"/>
          </a:p>
        </p:txBody>
      </p:sp>
      <p:sp>
        <p:nvSpPr>
          <p:cNvPr id="18" name="Rectángulo 17"/>
          <p:cNvSpPr/>
          <p:nvPr/>
        </p:nvSpPr>
        <p:spPr>
          <a:xfrm>
            <a:off x="236506" y="8314862"/>
            <a:ext cx="6353158" cy="553998"/>
          </a:xfrm>
          <a:prstGeom prst="rect">
            <a:avLst/>
          </a:prstGeom>
        </p:spPr>
        <p:txBody>
          <a:bodyPr wrap="square">
            <a:spAutoFit/>
          </a:bodyPr>
          <a:lstStyle/>
          <a:p>
            <a:pPr algn="just"/>
            <a:r>
              <a:rPr lang="es-MX" sz="1000" b="1" dirty="0" smtClean="0">
                <a:latin typeface="Arial" panose="020B0604020202020204" pitchFamily="34" charset="0"/>
                <a:cs typeface="Arial" panose="020B0604020202020204" pitchFamily="34" charset="0"/>
              </a:rPr>
              <a:t>Grafica x. </a:t>
            </a:r>
            <a:r>
              <a:rPr lang="es-MX" sz="1000" dirty="0" smtClean="0">
                <a:latin typeface="Arial" panose="020B0604020202020204" pitchFamily="34" charset="0"/>
                <a:cs typeface="Arial" panose="020B0604020202020204" pitchFamily="34" charset="0"/>
              </a:rPr>
              <a:t>Muestra la influencia del nivel educativo en el suicidio, donde entre mayor nivel educativo menor tasa de suicidio, con el mismo efecto tanto para hombres como para mujeres</a:t>
            </a:r>
            <a:r>
              <a:rPr lang="es-MX" sz="1000" b="1" dirty="0" smtClean="0">
                <a:latin typeface="Arial" panose="020B0604020202020204" pitchFamily="34" charset="0"/>
                <a:cs typeface="Arial" panose="020B0604020202020204" pitchFamily="34" charset="0"/>
              </a:rPr>
              <a:t>. </a:t>
            </a:r>
            <a:r>
              <a:rPr lang="es-MX" sz="1000" dirty="0" smtClean="0">
                <a:latin typeface="Arial" panose="020B0604020202020204" pitchFamily="34" charset="0"/>
                <a:cs typeface="Arial" panose="020B0604020202020204" pitchFamily="34" charset="0"/>
              </a:rPr>
              <a:t>(https</a:t>
            </a:r>
            <a:r>
              <a:rPr lang="es-MX" sz="1000" dirty="0">
                <a:latin typeface="Arial" panose="020B0604020202020204" pitchFamily="34" charset="0"/>
                <a:cs typeface="Arial" panose="020B0604020202020204" pitchFamily="34" charset="0"/>
              </a:rPr>
              <a:t>://observatoriomujeres.gov.co/archivos/Publicaciones/Publicacion_311.pdf)</a:t>
            </a:r>
            <a:endParaRPr lang="es-ES" sz="1000" dirty="0">
              <a:latin typeface="Arial" panose="020B0604020202020204" pitchFamily="34" charset="0"/>
              <a:cs typeface="Arial" panose="020B0604020202020204" pitchFamily="34" charset="0"/>
            </a:endParaRPr>
          </a:p>
        </p:txBody>
      </p:sp>
      <p:pic>
        <p:nvPicPr>
          <p:cNvPr id="22" name="Imagen 21"/>
          <p:cNvPicPr>
            <a:picLocks noChangeAspect="1"/>
          </p:cNvPicPr>
          <p:nvPr/>
        </p:nvPicPr>
        <p:blipFill rotWithShape="1">
          <a:blip r:embed="rId6"/>
          <a:srcRect l="50688" t="15562" r="36567" b="65192"/>
          <a:stretch/>
        </p:blipFill>
        <p:spPr>
          <a:xfrm>
            <a:off x="962025" y="285341"/>
            <a:ext cx="1224382" cy="1100393"/>
          </a:xfrm>
          <a:prstGeom prst="rect">
            <a:avLst/>
          </a:prstGeom>
        </p:spPr>
      </p:pic>
    </p:spTree>
    <p:extLst>
      <p:ext uri="{BB962C8B-B14F-4D97-AF65-F5344CB8AC3E}">
        <p14:creationId xmlns:p14="http://schemas.microsoft.com/office/powerpoint/2010/main" val="3796675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DEFD695B-B97E-B9BC-2E96-0497D5E72D0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9" name="Imagen 8">
            <a:extLst>
              <a:ext uri="{FF2B5EF4-FFF2-40B4-BE49-F238E27FC236}">
                <a16:creationId xmlns:a16="http://schemas.microsoft.com/office/drawing/2014/main" id="{46E2D8B4-13F0-3891-931C-BC331E538A9F}"/>
              </a:ext>
            </a:extLst>
          </p:cNvPr>
          <p:cNvPicPr>
            <a:picLocks noChangeAspect="1"/>
          </p:cNvPicPr>
          <p:nvPr/>
        </p:nvPicPr>
        <p:blipFill rotWithShape="1">
          <a:blip r:embed="rId2">
            <a:alphaModFix amt="20000"/>
          </a:blip>
          <a:srcRect l="49078" t="17989" r="23779" b="14624"/>
          <a:stretch/>
        </p:blipFill>
        <p:spPr>
          <a:xfrm>
            <a:off x="10517" y="3320774"/>
            <a:ext cx="1924050" cy="5665386"/>
          </a:xfrm>
          <a:prstGeom prst="rect">
            <a:avLst/>
          </a:prstGeom>
        </p:spPr>
      </p:pic>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7" name="CuadroTexto 6">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sp>
        <p:nvSpPr>
          <p:cNvPr id="20" name="CuadroTexto 19">
            <a:extLst>
              <a:ext uri="{FF2B5EF4-FFF2-40B4-BE49-F238E27FC236}">
                <a16:creationId xmlns:a16="http://schemas.microsoft.com/office/drawing/2014/main" id="{943C8179-0B4D-05E5-BF07-EBFE677A11AF}"/>
              </a:ext>
            </a:extLst>
          </p:cNvPr>
          <p:cNvSpPr txBox="1"/>
          <p:nvPr/>
        </p:nvSpPr>
        <p:spPr>
          <a:xfrm>
            <a:off x="374762" y="2314198"/>
            <a:ext cx="6341251" cy="307777"/>
          </a:xfrm>
          <a:prstGeom prst="rect">
            <a:avLst/>
          </a:prstGeom>
          <a:noFill/>
        </p:spPr>
        <p:txBody>
          <a:bodyPr wrap="square">
            <a:spAutoFit/>
          </a:bodyPr>
          <a:lstStyle/>
          <a:p>
            <a:r>
              <a:rPr lang="es-MX" sz="1400" b="1" dirty="0">
                <a:latin typeface="Arial" panose="020B0604020202020204" pitchFamily="34" charset="0"/>
                <a:cs typeface="Arial" panose="020B0604020202020204" pitchFamily="34" charset="0"/>
              </a:rPr>
              <a:t>Tendencia del </a:t>
            </a:r>
            <a:r>
              <a:rPr lang="es-MX" sz="1400" b="1" dirty="0" smtClean="0">
                <a:latin typeface="Arial" panose="020B0604020202020204" pitchFamily="34" charset="0"/>
                <a:cs typeface="Arial" panose="020B0604020202020204" pitchFamily="34" charset="0"/>
              </a:rPr>
              <a:t>Intento </a:t>
            </a:r>
            <a:r>
              <a:rPr lang="es-MX" sz="1400" b="1" dirty="0">
                <a:latin typeface="Arial" panose="020B0604020202020204" pitchFamily="34" charset="0"/>
                <a:cs typeface="Arial" panose="020B0604020202020204" pitchFamily="34" charset="0"/>
              </a:rPr>
              <a:t>de Suicidio y Suicidio en </a:t>
            </a:r>
            <a:r>
              <a:rPr lang="es-MX" sz="1400" b="1" dirty="0" smtClean="0">
                <a:latin typeface="Arial" panose="020B0604020202020204" pitchFamily="34" charset="0"/>
                <a:cs typeface="Arial" panose="020B0604020202020204" pitchFamily="34" charset="0"/>
              </a:rPr>
              <a:t>Pasto y Nariño</a:t>
            </a:r>
            <a:endParaRPr lang="es-CO" sz="1400" dirty="0"/>
          </a:p>
        </p:txBody>
      </p:sp>
      <p:pic>
        <p:nvPicPr>
          <p:cNvPr id="21" name="Imagen 20"/>
          <p:cNvPicPr>
            <a:picLocks noChangeAspect="1"/>
          </p:cNvPicPr>
          <p:nvPr/>
        </p:nvPicPr>
        <p:blipFill>
          <a:blip r:embed="rId3"/>
          <a:stretch>
            <a:fillRect/>
          </a:stretch>
        </p:blipFill>
        <p:spPr>
          <a:xfrm>
            <a:off x="1063846" y="2908201"/>
            <a:ext cx="3943350" cy="1978792"/>
          </a:xfrm>
          <a:prstGeom prst="rect">
            <a:avLst/>
          </a:prstGeom>
          <a:ln>
            <a:noFill/>
          </a:ln>
        </p:spPr>
      </p:pic>
      <p:sp>
        <p:nvSpPr>
          <p:cNvPr id="25" name="Rectángulo 24"/>
          <p:cNvSpPr/>
          <p:nvPr/>
        </p:nvSpPr>
        <p:spPr>
          <a:xfrm>
            <a:off x="1063846" y="2611847"/>
            <a:ext cx="1609736" cy="276999"/>
          </a:xfrm>
          <a:prstGeom prst="rect">
            <a:avLst/>
          </a:prstGeom>
        </p:spPr>
        <p:txBody>
          <a:bodyPr wrap="none">
            <a:spAutoFit/>
          </a:bodyPr>
          <a:lstStyle/>
          <a:p>
            <a:r>
              <a:rPr lang="es-MX" sz="1200" b="1" dirty="0">
                <a:latin typeface="Arial" panose="020B0604020202020204" pitchFamily="34" charset="0"/>
                <a:cs typeface="Arial" panose="020B0604020202020204" pitchFamily="34" charset="0"/>
              </a:rPr>
              <a:t>Intento de Suicidio </a:t>
            </a:r>
            <a:endParaRPr lang="en-US" sz="1200" dirty="0"/>
          </a:p>
        </p:txBody>
      </p:sp>
      <p:sp>
        <p:nvSpPr>
          <p:cNvPr id="26" name="Rectángulo 25"/>
          <p:cNvSpPr/>
          <p:nvPr/>
        </p:nvSpPr>
        <p:spPr>
          <a:xfrm>
            <a:off x="1143038" y="5447292"/>
            <a:ext cx="829073" cy="276999"/>
          </a:xfrm>
          <a:prstGeom prst="rect">
            <a:avLst/>
          </a:prstGeom>
        </p:spPr>
        <p:txBody>
          <a:bodyPr wrap="none">
            <a:spAutoFit/>
          </a:bodyPr>
          <a:lstStyle/>
          <a:p>
            <a:r>
              <a:rPr lang="es-MX" sz="1200" b="1" dirty="0" smtClean="0">
                <a:latin typeface="Arial" panose="020B0604020202020204" pitchFamily="34" charset="0"/>
                <a:cs typeface="Arial" panose="020B0604020202020204" pitchFamily="34" charset="0"/>
              </a:rPr>
              <a:t>Suicidio </a:t>
            </a:r>
            <a:endParaRPr lang="en-US" sz="1200" dirty="0"/>
          </a:p>
        </p:txBody>
      </p:sp>
      <p:sp>
        <p:nvSpPr>
          <p:cNvPr id="30" name="CuadroTexto 29">
            <a:extLst>
              <a:ext uri="{FF2B5EF4-FFF2-40B4-BE49-F238E27FC236}">
                <a16:creationId xmlns:a16="http://schemas.microsoft.com/office/drawing/2014/main" id="{16EEB4BA-AD63-B9A7-4DD1-DDCDA973B065}"/>
              </a:ext>
            </a:extLst>
          </p:cNvPr>
          <p:cNvSpPr txBox="1"/>
          <p:nvPr/>
        </p:nvSpPr>
        <p:spPr>
          <a:xfrm>
            <a:off x="218911" y="4881009"/>
            <a:ext cx="6344277" cy="553998"/>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1. </a:t>
            </a:r>
            <a:r>
              <a:rPr lang="es-MX" sz="1000" dirty="0">
                <a:latin typeface="Arial" panose="020B0604020202020204" pitchFamily="34" charset="0"/>
                <a:cs typeface="Arial" panose="020B0604020202020204" pitchFamily="34" charset="0"/>
              </a:rPr>
              <a:t>Muestra el comportamiento del </a:t>
            </a:r>
            <a:r>
              <a:rPr lang="es-MX" sz="1000" dirty="0" smtClean="0">
                <a:latin typeface="Arial" panose="020B0604020202020204" pitchFamily="34" charset="0"/>
                <a:cs typeface="Arial" panose="020B0604020202020204" pitchFamily="34" charset="0"/>
              </a:rPr>
              <a:t>Intento de Suicidio en Pasto (azul) y Nariño (naranja), en </a:t>
            </a:r>
            <a:r>
              <a:rPr lang="es-MX" sz="1000" dirty="0">
                <a:latin typeface="Arial" panose="020B0604020202020204" pitchFamily="34" charset="0"/>
                <a:cs typeface="Arial" panose="020B0604020202020204" pitchFamily="34" charset="0"/>
              </a:rPr>
              <a:t>el cual </a:t>
            </a:r>
            <a:r>
              <a:rPr lang="es-MX" sz="1000" dirty="0" smtClean="0">
                <a:latin typeface="Arial" panose="020B0604020202020204" pitchFamily="34" charset="0"/>
                <a:cs typeface="Arial" panose="020B0604020202020204" pitchFamily="34" charset="0"/>
              </a:rPr>
              <a:t>Nariño tiene una tendencia a la alza entre el 2018 a 2022, que baja ostensiblemente en 2023 (26%). Por otro lado, Pasto conserva su tendencia a la alza, incrementándose en un 10,9% para el 2023.</a:t>
            </a:r>
          </a:p>
        </p:txBody>
      </p:sp>
      <p:pic>
        <p:nvPicPr>
          <p:cNvPr id="8" name="Imagen 7"/>
          <p:cNvPicPr>
            <a:picLocks noChangeAspect="1"/>
          </p:cNvPicPr>
          <p:nvPr/>
        </p:nvPicPr>
        <p:blipFill>
          <a:blip r:embed="rId4"/>
          <a:stretch>
            <a:fillRect/>
          </a:stretch>
        </p:blipFill>
        <p:spPr>
          <a:xfrm>
            <a:off x="1024726" y="5724866"/>
            <a:ext cx="4311505" cy="2500910"/>
          </a:xfrm>
          <a:prstGeom prst="rect">
            <a:avLst/>
          </a:prstGeom>
          <a:ln>
            <a:noFill/>
          </a:ln>
        </p:spPr>
      </p:pic>
      <p:sp>
        <p:nvSpPr>
          <p:cNvPr id="14" name="Rectángulo 13"/>
          <p:cNvSpPr/>
          <p:nvPr/>
        </p:nvSpPr>
        <p:spPr>
          <a:xfrm>
            <a:off x="298256" y="8166599"/>
            <a:ext cx="6093779" cy="553998"/>
          </a:xfrm>
          <a:prstGeom prst="rect">
            <a:avLst/>
          </a:prstGeom>
        </p:spPr>
        <p:txBody>
          <a:bodyPr wrap="square">
            <a:spAutoFit/>
          </a:bodyPr>
          <a:lstStyle/>
          <a:p>
            <a:pPr lvl="0" algn="just"/>
            <a:r>
              <a:rPr lang="es-MX" sz="1000" b="1" dirty="0">
                <a:solidFill>
                  <a:prstClr val="black"/>
                </a:solidFill>
                <a:latin typeface="Arial" panose="020B0604020202020204" pitchFamily="34" charset="0"/>
                <a:cs typeface="Arial" panose="020B0604020202020204" pitchFamily="34" charset="0"/>
              </a:rPr>
              <a:t>Grafico 2. </a:t>
            </a:r>
            <a:r>
              <a:rPr lang="es-MX" sz="1000" dirty="0">
                <a:solidFill>
                  <a:prstClr val="black"/>
                </a:solidFill>
                <a:latin typeface="Arial" panose="020B0604020202020204" pitchFamily="34" charset="0"/>
                <a:cs typeface="Arial" panose="020B0604020202020204" pitchFamily="34" charset="0"/>
              </a:rPr>
              <a:t>Muestra el comportamiento del Suicidio en Pasto (rojo) y Nariño (azul), en el cual Nariño tiene una tendencia a la alza en el 2023, incrementándose en un 30,3%, a diferencia de Pasto que baja para el 2023 7,3%.</a:t>
            </a:r>
          </a:p>
        </p:txBody>
      </p:sp>
      <p:pic>
        <p:nvPicPr>
          <p:cNvPr id="22" name="Imagen 21"/>
          <p:cNvPicPr>
            <a:picLocks noChangeAspect="1"/>
          </p:cNvPicPr>
          <p:nvPr/>
        </p:nvPicPr>
        <p:blipFill rotWithShape="1">
          <a:blip r:embed="rId5"/>
          <a:srcRect l="50688" t="15562" r="36567" b="65192"/>
          <a:stretch/>
        </p:blipFill>
        <p:spPr>
          <a:xfrm>
            <a:off x="1024726" y="284846"/>
            <a:ext cx="1224382" cy="1100393"/>
          </a:xfrm>
          <a:prstGeom prst="rect">
            <a:avLst/>
          </a:prstGeom>
        </p:spPr>
      </p:pic>
    </p:spTree>
    <p:extLst>
      <p:ext uri="{BB962C8B-B14F-4D97-AF65-F5344CB8AC3E}">
        <p14:creationId xmlns:p14="http://schemas.microsoft.com/office/powerpoint/2010/main" val="1899387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DEFD695B-B97E-B9BC-2E96-0497D5E72D0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9" name="Imagen 8">
            <a:extLst>
              <a:ext uri="{FF2B5EF4-FFF2-40B4-BE49-F238E27FC236}">
                <a16:creationId xmlns:a16="http://schemas.microsoft.com/office/drawing/2014/main" id="{46E2D8B4-13F0-3891-931C-BC331E538A9F}"/>
              </a:ext>
            </a:extLst>
          </p:cNvPr>
          <p:cNvPicPr>
            <a:picLocks noChangeAspect="1"/>
          </p:cNvPicPr>
          <p:nvPr/>
        </p:nvPicPr>
        <p:blipFill rotWithShape="1">
          <a:blip r:embed="rId2">
            <a:alphaModFix amt="20000"/>
          </a:blip>
          <a:srcRect l="49078" t="17989" r="23779" b="14624"/>
          <a:stretch/>
        </p:blipFill>
        <p:spPr>
          <a:xfrm>
            <a:off x="-813" y="2665086"/>
            <a:ext cx="1924050" cy="5665386"/>
          </a:xfrm>
          <a:prstGeom prst="rect">
            <a:avLst/>
          </a:prstGeom>
        </p:spPr>
      </p:pic>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7" name="CuadroTexto 6">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sp>
        <p:nvSpPr>
          <p:cNvPr id="15" name="CuadroTexto 14"/>
          <p:cNvSpPr txBox="1"/>
          <p:nvPr/>
        </p:nvSpPr>
        <p:spPr>
          <a:xfrm>
            <a:off x="325038" y="5919088"/>
            <a:ext cx="4280339" cy="307777"/>
          </a:xfrm>
          <a:prstGeom prst="rect">
            <a:avLst/>
          </a:prstGeom>
          <a:noFill/>
        </p:spPr>
        <p:txBody>
          <a:bodyPr wrap="none" rtlCol="0">
            <a:spAutoFit/>
          </a:bodyPr>
          <a:lstStyle/>
          <a:p>
            <a:r>
              <a:rPr lang="es-MX" sz="1400" b="1" dirty="0" smtClean="0">
                <a:latin typeface="Arial" panose="020B0604020202020204" pitchFamily="34" charset="0"/>
                <a:cs typeface="Arial" panose="020B0604020202020204" pitchFamily="34" charset="0"/>
              </a:rPr>
              <a:t>Suicidio en Pasto en la Semana 21 (2024 – 2024)</a:t>
            </a:r>
            <a:endParaRPr lang="en-US" sz="1400" b="1" dirty="0">
              <a:latin typeface="Arial" panose="020B0604020202020204" pitchFamily="34" charset="0"/>
              <a:cs typeface="Arial" panose="020B0604020202020204" pitchFamily="34" charset="0"/>
            </a:endParaRPr>
          </a:p>
        </p:txBody>
      </p:sp>
      <p:pic>
        <p:nvPicPr>
          <p:cNvPr id="22" name="Imagen 21"/>
          <p:cNvPicPr>
            <a:picLocks noChangeAspect="1"/>
          </p:cNvPicPr>
          <p:nvPr/>
        </p:nvPicPr>
        <p:blipFill>
          <a:blip r:embed="rId3"/>
          <a:stretch>
            <a:fillRect/>
          </a:stretch>
        </p:blipFill>
        <p:spPr>
          <a:xfrm>
            <a:off x="1104355" y="6226865"/>
            <a:ext cx="4433515" cy="2103607"/>
          </a:xfrm>
          <a:prstGeom prst="rect">
            <a:avLst/>
          </a:prstGeom>
        </p:spPr>
      </p:pic>
      <p:sp>
        <p:nvSpPr>
          <p:cNvPr id="21" name="CuadroTexto 20">
            <a:extLst>
              <a:ext uri="{FF2B5EF4-FFF2-40B4-BE49-F238E27FC236}">
                <a16:creationId xmlns:a16="http://schemas.microsoft.com/office/drawing/2014/main" id="{16EEB4BA-AD63-B9A7-4DD1-DDCDA973B065}"/>
              </a:ext>
            </a:extLst>
          </p:cNvPr>
          <p:cNvSpPr txBox="1"/>
          <p:nvPr/>
        </p:nvSpPr>
        <p:spPr>
          <a:xfrm>
            <a:off x="295230" y="8211511"/>
            <a:ext cx="6344277" cy="400110"/>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a:t>
            </a:r>
            <a:r>
              <a:rPr lang="es-MX" sz="1000" b="1" dirty="0" smtClean="0">
                <a:latin typeface="Arial" panose="020B0604020202020204" pitchFamily="34" charset="0"/>
                <a:cs typeface="Arial" panose="020B0604020202020204" pitchFamily="34" charset="0"/>
              </a:rPr>
              <a:t>4. </a:t>
            </a:r>
            <a:r>
              <a:rPr lang="es-MX" sz="1000" dirty="0">
                <a:latin typeface="Arial" panose="020B0604020202020204" pitchFamily="34" charset="0"/>
                <a:cs typeface="Arial" panose="020B0604020202020204" pitchFamily="34" charset="0"/>
              </a:rPr>
              <a:t>Muestra el comportamiento del suicidio en </a:t>
            </a:r>
            <a:r>
              <a:rPr lang="es-MX" sz="1000" dirty="0" smtClean="0">
                <a:latin typeface="Arial" panose="020B0604020202020204" pitchFamily="34" charset="0"/>
                <a:cs typeface="Arial" panose="020B0604020202020204" pitchFamily="34" charset="0"/>
              </a:rPr>
              <a:t>Pasto en la semana 21 entre el 2023 y 2024, en </a:t>
            </a:r>
            <a:r>
              <a:rPr lang="es-MX" sz="1000" dirty="0">
                <a:latin typeface="Arial" panose="020B0604020202020204" pitchFamily="34" charset="0"/>
                <a:cs typeface="Arial" panose="020B0604020202020204" pitchFamily="34" charset="0"/>
              </a:rPr>
              <a:t>el </a:t>
            </a:r>
            <a:r>
              <a:rPr lang="es-MX" sz="1000" dirty="0" smtClean="0">
                <a:latin typeface="Arial" panose="020B0604020202020204" pitchFamily="34" charset="0"/>
                <a:cs typeface="Arial" panose="020B0604020202020204" pitchFamily="34" charset="0"/>
              </a:rPr>
              <a:t>cual los casos bajan para 2024.</a:t>
            </a:r>
            <a:endParaRPr lang="es-MX" sz="1000"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943C8179-0B4D-05E5-BF07-EBFE677A11AF}"/>
              </a:ext>
            </a:extLst>
          </p:cNvPr>
          <p:cNvSpPr txBox="1"/>
          <p:nvPr/>
        </p:nvSpPr>
        <p:spPr>
          <a:xfrm>
            <a:off x="482553" y="2289238"/>
            <a:ext cx="4455203" cy="307777"/>
          </a:xfrm>
          <a:prstGeom prst="rect">
            <a:avLst/>
          </a:prstGeom>
          <a:noFill/>
        </p:spPr>
        <p:txBody>
          <a:bodyPr wrap="square">
            <a:spAutoFit/>
          </a:bodyPr>
          <a:lstStyle/>
          <a:p>
            <a:r>
              <a:rPr lang="es-MX" sz="1400" b="1" dirty="0">
                <a:latin typeface="Arial" panose="020B0604020202020204" pitchFamily="34" charset="0"/>
                <a:cs typeface="Arial" panose="020B0604020202020204" pitchFamily="34" charset="0"/>
              </a:rPr>
              <a:t>Tendencia del Suicidio en </a:t>
            </a:r>
            <a:r>
              <a:rPr lang="es-MX" sz="1400" b="1" dirty="0" smtClean="0">
                <a:latin typeface="Arial" panose="020B0604020202020204" pitchFamily="34" charset="0"/>
                <a:cs typeface="Arial" panose="020B0604020202020204" pitchFamily="34" charset="0"/>
              </a:rPr>
              <a:t>Pasto y Nariño</a:t>
            </a:r>
            <a:endParaRPr lang="es-CO" sz="1400" dirty="0"/>
          </a:p>
        </p:txBody>
      </p:sp>
      <p:pic>
        <p:nvPicPr>
          <p:cNvPr id="26" name="Imagen 25"/>
          <p:cNvPicPr>
            <a:picLocks noChangeAspect="1"/>
          </p:cNvPicPr>
          <p:nvPr/>
        </p:nvPicPr>
        <p:blipFill>
          <a:blip r:embed="rId4"/>
          <a:stretch>
            <a:fillRect/>
          </a:stretch>
        </p:blipFill>
        <p:spPr>
          <a:xfrm>
            <a:off x="620053" y="2509576"/>
            <a:ext cx="5772433" cy="2678658"/>
          </a:xfrm>
          <a:prstGeom prst="rect">
            <a:avLst/>
          </a:prstGeom>
        </p:spPr>
      </p:pic>
      <p:sp>
        <p:nvSpPr>
          <p:cNvPr id="27" name="CuadroTexto 26">
            <a:extLst>
              <a:ext uri="{FF2B5EF4-FFF2-40B4-BE49-F238E27FC236}">
                <a16:creationId xmlns:a16="http://schemas.microsoft.com/office/drawing/2014/main" id="{16EEB4BA-AD63-B9A7-4DD1-DDCDA973B065}"/>
              </a:ext>
            </a:extLst>
          </p:cNvPr>
          <p:cNvSpPr txBox="1"/>
          <p:nvPr/>
        </p:nvSpPr>
        <p:spPr>
          <a:xfrm>
            <a:off x="295229" y="5097699"/>
            <a:ext cx="6344277" cy="707886"/>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a:t>
            </a:r>
            <a:r>
              <a:rPr lang="es-MX" sz="1000" b="1" dirty="0" smtClean="0">
                <a:latin typeface="Arial" panose="020B0604020202020204" pitchFamily="34" charset="0"/>
                <a:cs typeface="Arial" panose="020B0604020202020204" pitchFamily="34" charset="0"/>
              </a:rPr>
              <a:t>3. </a:t>
            </a:r>
            <a:r>
              <a:rPr lang="es-MX" sz="1000" dirty="0">
                <a:latin typeface="Arial" panose="020B0604020202020204" pitchFamily="34" charset="0"/>
                <a:cs typeface="Arial" panose="020B0604020202020204" pitchFamily="34" charset="0"/>
              </a:rPr>
              <a:t>Muestra el comportamiento del suicidio en </a:t>
            </a:r>
            <a:r>
              <a:rPr lang="es-MX" sz="1000" dirty="0" smtClean="0">
                <a:latin typeface="Arial" panose="020B0604020202020204" pitchFamily="34" charset="0"/>
                <a:cs typeface="Arial" panose="020B0604020202020204" pitchFamily="34" charset="0"/>
              </a:rPr>
              <a:t>Pasto (azul) y Nariño (verde), en </a:t>
            </a:r>
            <a:r>
              <a:rPr lang="es-MX" sz="1000" dirty="0">
                <a:latin typeface="Arial" panose="020B0604020202020204" pitchFamily="34" charset="0"/>
                <a:cs typeface="Arial" panose="020B0604020202020204" pitchFamily="34" charset="0"/>
              </a:rPr>
              <a:t>el cual Pasto aunque sigue una trayectoria </a:t>
            </a:r>
            <a:r>
              <a:rPr lang="es-MX" sz="1000" dirty="0" smtClean="0">
                <a:latin typeface="Arial" panose="020B0604020202020204" pitchFamily="34" charset="0"/>
                <a:cs typeface="Arial" panose="020B0604020202020204" pitchFamily="34" charset="0"/>
              </a:rPr>
              <a:t>que fluctúa por encima de 10 y Nariño de 5, </a:t>
            </a:r>
            <a:r>
              <a:rPr lang="es-MX" sz="1000" dirty="0">
                <a:latin typeface="Arial" panose="020B0604020202020204" pitchFamily="34" charset="0"/>
                <a:cs typeface="Arial" panose="020B0604020202020204" pitchFamily="34" charset="0"/>
              </a:rPr>
              <a:t>es de destacar que </a:t>
            </a:r>
            <a:r>
              <a:rPr lang="es-MX" sz="1000" dirty="0" smtClean="0">
                <a:latin typeface="Arial" panose="020B0604020202020204" pitchFamily="34" charset="0"/>
                <a:cs typeface="Arial" panose="020B0604020202020204" pitchFamily="34" charset="0"/>
              </a:rPr>
              <a:t>la </a:t>
            </a:r>
            <a:r>
              <a:rPr lang="es-MX" sz="1000" dirty="0">
                <a:latin typeface="Arial" panose="020B0604020202020204" pitchFamily="34" charset="0"/>
                <a:cs typeface="Arial" panose="020B0604020202020204" pitchFamily="34" charset="0"/>
              </a:rPr>
              <a:t>tasa </a:t>
            </a:r>
            <a:r>
              <a:rPr lang="es-MX" sz="1000" dirty="0" smtClean="0">
                <a:latin typeface="Arial" panose="020B0604020202020204" pitchFamily="34" charset="0"/>
                <a:cs typeface="Arial" panose="020B0604020202020204" pitchFamily="34" charset="0"/>
              </a:rPr>
              <a:t>entre </a:t>
            </a:r>
            <a:r>
              <a:rPr lang="es-MX" sz="1000" dirty="0">
                <a:latin typeface="Arial" panose="020B0604020202020204" pitchFamily="34" charset="0"/>
                <a:cs typeface="Arial" panose="020B0604020202020204" pitchFamily="34" charset="0"/>
              </a:rPr>
              <a:t>el año </a:t>
            </a:r>
            <a:r>
              <a:rPr lang="es-MX" sz="1000" dirty="0" smtClean="0">
                <a:latin typeface="Arial" panose="020B0604020202020204" pitchFamily="34" charset="0"/>
                <a:cs typeface="Arial" panose="020B0604020202020204" pitchFamily="34" charset="0"/>
              </a:rPr>
              <a:t>2022 y 2023, bajo a 10,7 para Pasto, pero subió a 7,2 para Nariño. Pasto y Nariño eliminando los años de pandemia todos tiende a la alza.</a:t>
            </a:r>
            <a:endParaRPr lang="es-MX" sz="1000" dirty="0">
              <a:latin typeface="Arial" panose="020B0604020202020204" pitchFamily="34" charset="0"/>
              <a:cs typeface="Arial" panose="020B0604020202020204" pitchFamily="34" charset="0"/>
            </a:endParaRPr>
          </a:p>
        </p:txBody>
      </p:sp>
      <p:pic>
        <p:nvPicPr>
          <p:cNvPr id="18" name="Imagen 17"/>
          <p:cNvPicPr>
            <a:picLocks noChangeAspect="1"/>
          </p:cNvPicPr>
          <p:nvPr/>
        </p:nvPicPr>
        <p:blipFill rotWithShape="1">
          <a:blip r:embed="rId5"/>
          <a:srcRect l="50688" t="15562" r="36567" b="65192"/>
          <a:stretch/>
        </p:blipFill>
        <p:spPr>
          <a:xfrm>
            <a:off x="1104355" y="206220"/>
            <a:ext cx="1224382" cy="1100393"/>
          </a:xfrm>
          <a:prstGeom prst="rect">
            <a:avLst/>
          </a:prstGeom>
        </p:spPr>
      </p:pic>
    </p:spTree>
    <p:extLst>
      <p:ext uri="{BB962C8B-B14F-4D97-AF65-F5344CB8AC3E}">
        <p14:creationId xmlns:p14="http://schemas.microsoft.com/office/powerpoint/2010/main" val="27530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6" y="1916774"/>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DEFD695B-B97E-B9BC-2E96-0497D5E72D0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13" name="CuadroTexto 12">
            <a:extLst>
              <a:ext uri="{FF2B5EF4-FFF2-40B4-BE49-F238E27FC236}">
                <a16:creationId xmlns:a16="http://schemas.microsoft.com/office/drawing/2014/main" id="{943C8179-0B4D-05E5-BF07-EBFE677A11AF}"/>
              </a:ext>
            </a:extLst>
          </p:cNvPr>
          <p:cNvSpPr txBox="1"/>
          <p:nvPr/>
        </p:nvSpPr>
        <p:spPr>
          <a:xfrm>
            <a:off x="374764" y="2322318"/>
            <a:ext cx="6341251" cy="307777"/>
          </a:xfrm>
          <a:prstGeom prst="rect">
            <a:avLst/>
          </a:prstGeom>
          <a:noFill/>
        </p:spPr>
        <p:txBody>
          <a:bodyPr wrap="square">
            <a:spAutoFit/>
          </a:bodyPr>
          <a:lstStyle/>
          <a:p>
            <a:r>
              <a:rPr lang="es-MX" sz="1400" b="1" dirty="0" smtClean="0">
                <a:latin typeface="Arial" panose="020B0604020202020204" pitchFamily="34" charset="0"/>
                <a:cs typeface="Arial" panose="020B0604020202020204" pitchFamily="34" charset="0"/>
              </a:rPr>
              <a:t>Mapa de Tasa de Intento de Suicidio </a:t>
            </a:r>
            <a:r>
              <a:rPr lang="es-MX" sz="1400" b="1" dirty="0">
                <a:latin typeface="Arial" panose="020B0604020202020204" pitchFamily="34" charset="0"/>
                <a:cs typeface="Arial" panose="020B0604020202020204" pitchFamily="34" charset="0"/>
              </a:rPr>
              <a:t>*</a:t>
            </a:r>
            <a:r>
              <a:rPr lang="es-MX" sz="1400" b="1" dirty="0" smtClean="0">
                <a:latin typeface="Arial" panose="020B0604020202020204" pitchFamily="34" charset="0"/>
                <a:cs typeface="Arial" panose="020B0604020202020204" pitchFamily="34" charset="0"/>
              </a:rPr>
              <a:t>100 Mil Hab. en Pasto 2022</a:t>
            </a:r>
            <a:endParaRPr lang="es-CO" sz="1400" dirty="0"/>
          </a:p>
        </p:txBody>
      </p:sp>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4" name="CuadroTexto 13">
            <a:extLst>
              <a:ext uri="{FF2B5EF4-FFF2-40B4-BE49-F238E27FC236}">
                <a16:creationId xmlns:a16="http://schemas.microsoft.com/office/drawing/2014/main" id="{31BF9A5A-603B-0A5B-F0C2-3F80DD7A3BCE}"/>
              </a:ext>
            </a:extLst>
          </p:cNvPr>
          <p:cNvSpPr txBox="1"/>
          <p:nvPr/>
        </p:nvSpPr>
        <p:spPr>
          <a:xfrm>
            <a:off x="298256" y="7661370"/>
            <a:ext cx="6252237" cy="1015663"/>
          </a:xfrm>
          <a:prstGeom prst="rect">
            <a:avLst/>
          </a:prstGeom>
          <a:noFill/>
          <a:ln>
            <a:noFill/>
          </a:ln>
        </p:spPr>
        <p:txBody>
          <a:bodyPr wrap="square">
            <a:spAutoFit/>
          </a:bodyPr>
          <a:lstStyle/>
          <a:p>
            <a:pPr algn="just"/>
            <a:r>
              <a:rPr lang="es-MX" sz="1000" b="1" dirty="0" smtClean="0">
                <a:latin typeface="Arial" panose="020B0604020202020204" pitchFamily="34" charset="0"/>
                <a:cs typeface="Arial" panose="020B0604020202020204" pitchFamily="34" charset="0"/>
              </a:rPr>
              <a:t>Mapas 1 y 2. </a:t>
            </a:r>
            <a:r>
              <a:rPr lang="es-MX" sz="1000" dirty="0">
                <a:latin typeface="Arial" panose="020B0604020202020204" pitchFamily="34" charset="0"/>
                <a:cs typeface="Arial" panose="020B0604020202020204" pitchFamily="34" charset="0"/>
              </a:rPr>
              <a:t>Muestra el comportamiento del </a:t>
            </a:r>
            <a:r>
              <a:rPr lang="es-MX" sz="1000" dirty="0" smtClean="0">
                <a:latin typeface="Arial" panose="020B0604020202020204" pitchFamily="34" charset="0"/>
                <a:cs typeface="Arial" panose="020B0604020202020204" pitchFamily="34" charset="0"/>
              </a:rPr>
              <a:t>Suicidio </a:t>
            </a:r>
            <a:r>
              <a:rPr lang="es-MX" sz="1000" dirty="0">
                <a:latin typeface="Arial" panose="020B0604020202020204" pitchFamily="34" charset="0"/>
                <a:cs typeface="Arial" panose="020B0604020202020204" pitchFamily="34" charset="0"/>
              </a:rPr>
              <a:t>en </a:t>
            </a:r>
            <a:r>
              <a:rPr lang="es-MX" sz="1000" dirty="0" smtClean="0">
                <a:latin typeface="Arial" panose="020B0604020202020204" pitchFamily="34" charset="0"/>
                <a:cs typeface="Arial" panose="020B0604020202020204" pitchFamily="34" charset="0"/>
              </a:rPr>
              <a:t>el Municipio de Pasto y sus alrededores, para el 2022 la comuna 6 es la de mayor tasa, seguido en menor tasa de las comunas 1, 3, 4, 5, 8, 9 y 10, solo el corregimiento de </a:t>
            </a:r>
            <a:r>
              <a:rPr lang="es-MX" sz="1000" dirty="0" err="1" smtClean="0">
                <a:latin typeface="Arial" panose="020B0604020202020204" pitchFamily="34" charset="0"/>
                <a:cs typeface="Arial" panose="020B0604020202020204" pitchFamily="34" charset="0"/>
              </a:rPr>
              <a:t>Catambuco</a:t>
            </a:r>
            <a:r>
              <a:rPr lang="es-MX" sz="1000" dirty="0" smtClean="0">
                <a:latin typeface="Arial" panose="020B0604020202020204" pitchFamily="34" charset="0"/>
                <a:cs typeface="Arial" panose="020B0604020202020204" pitchFamily="34" charset="0"/>
              </a:rPr>
              <a:t> muestra una tasa moderada de intentos de suicidio. </a:t>
            </a:r>
            <a:r>
              <a:rPr lang="es-MX" sz="1000" dirty="0">
                <a:latin typeface="Arial" panose="020B0604020202020204" pitchFamily="34" charset="0"/>
                <a:cs typeface="Arial" panose="020B0604020202020204" pitchFamily="34" charset="0"/>
              </a:rPr>
              <a:t>E</a:t>
            </a:r>
            <a:r>
              <a:rPr lang="es-MX" sz="1000" dirty="0" smtClean="0">
                <a:latin typeface="Arial" panose="020B0604020202020204" pitchFamily="34" charset="0"/>
                <a:cs typeface="Arial" panose="020B0604020202020204" pitchFamily="34" charset="0"/>
              </a:rPr>
              <a:t>l 2023 la </a:t>
            </a:r>
            <a:r>
              <a:rPr lang="es-MX" sz="1000" dirty="0">
                <a:latin typeface="Arial" panose="020B0604020202020204" pitchFamily="34" charset="0"/>
                <a:cs typeface="Arial" panose="020B0604020202020204" pitchFamily="34" charset="0"/>
              </a:rPr>
              <a:t>comuna </a:t>
            </a:r>
            <a:r>
              <a:rPr lang="es-MX" sz="1000" dirty="0" smtClean="0">
                <a:latin typeface="Arial" panose="020B0604020202020204" pitchFamily="34" charset="0"/>
                <a:cs typeface="Arial" panose="020B0604020202020204" pitchFamily="34" charset="0"/>
              </a:rPr>
              <a:t>1, 2, 3, 6, 8 y 10 son las de mayor tasa, </a:t>
            </a:r>
            <a:r>
              <a:rPr lang="es-MX" sz="1000" dirty="0">
                <a:latin typeface="Arial" panose="020B0604020202020204" pitchFamily="34" charset="0"/>
                <a:cs typeface="Arial" panose="020B0604020202020204" pitchFamily="34" charset="0"/>
              </a:rPr>
              <a:t>pero las demás comunas muestras incrementos muy altos. </a:t>
            </a:r>
            <a:r>
              <a:rPr lang="es-MX" sz="1000" dirty="0" smtClean="0">
                <a:latin typeface="Arial" panose="020B0604020202020204" pitchFamily="34" charset="0"/>
                <a:cs typeface="Arial" panose="020B0604020202020204" pitchFamily="34" charset="0"/>
              </a:rPr>
              <a:t>Igualmente, los corregimientos </a:t>
            </a:r>
            <a:r>
              <a:rPr lang="es-MX" sz="1000" dirty="0">
                <a:latin typeface="Arial" panose="020B0604020202020204" pitchFamily="34" charset="0"/>
                <a:cs typeface="Arial" panose="020B0604020202020204" pitchFamily="34" charset="0"/>
              </a:rPr>
              <a:t>de </a:t>
            </a:r>
            <a:r>
              <a:rPr lang="es-MX" sz="1000" dirty="0" err="1" smtClean="0">
                <a:latin typeface="Arial" panose="020B0604020202020204" pitchFamily="34" charset="0"/>
                <a:cs typeface="Arial" panose="020B0604020202020204" pitchFamily="34" charset="0"/>
              </a:rPr>
              <a:t>Catambuco</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Obonuco</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Jamondino</a:t>
            </a:r>
            <a:r>
              <a:rPr lang="es-MX" sz="1000" dirty="0" smtClean="0">
                <a:latin typeface="Arial" panose="020B0604020202020204" pitchFamily="34" charset="0"/>
                <a:cs typeface="Arial" panose="020B0604020202020204" pitchFamily="34" charset="0"/>
              </a:rPr>
              <a:t>, San Fernando, </a:t>
            </a:r>
            <a:r>
              <a:rPr lang="es-MX" sz="1000" dirty="0" err="1" smtClean="0">
                <a:latin typeface="Arial" panose="020B0604020202020204" pitchFamily="34" charset="0"/>
                <a:cs typeface="Arial" panose="020B0604020202020204" pitchFamily="34" charset="0"/>
              </a:rPr>
              <a:t>Mocondino</a:t>
            </a:r>
            <a:r>
              <a:rPr lang="es-MX" sz="1000" dirty="0" smtClean="0">
                <a:latin typeface="Arial" panose="020B0604020202020204" pitchFamily="34" charset="0"/>
                <a:cs typeface="Arial" panose="020B0604020202020204" pitchFamily="34" charset="0"/>
              </a:rPr>
              <a:t>. </a:t>
            </a:r>
            <a:r>
              <a:rPr lang="es-MX" sz="1000" b="1" dirty="0">
                <a:latin typeface="Arial" panose="020B0604020202020204" pitchFamily="34" charset="0"/>
                <a:cs typeface="Arial" panose="020B0604020202020204" pitchFamily="34" charset="0"/>
              </a:rPr>
              <a:t>Fuente. </a:t>
            </a:r>
            <a:r>
              <a:rPr lang="es-MX" sz="1000" dirty="0">
                <a:latin typeface="Arial" panose="020B0604020202020204" pitchFamily="34" charset="0"/>
                <a:cs typeface="Arial" panose="020B0604020202020204" pitchFamily="34" charset="0"/>
              </a:rPr>
              <a:t>SIVIGILA (12/2023).</a:t>
            </a:r>
          </a:p>
        </p:txBody>
      </p:sp>
      <p:sp>
        <p:nvSpPr>
          <p:cNvPr id="15" name="CuadroTexto 14">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8487"/>
          <a:stretch/>
        </p:blipFill>
        <p:spPr>
          <a:xfrm>
            <a:off x="1281014" y="5279817"/>
            <a:ext cx="4022505" cy="2248320"/>
          </a:xfrm>
          <a:prstGeom prst="rect">
            <a:avLst/>
          </a:prstGeom>
          <a:ln>
            <a:noFill/>
          </a:ln>
        </p:spPr>
      </p:pic>
      <p:sp>
        <p:nvSpPr>
          <p:cNvPr id="16" name="CuadroTexto 15">
            <a:extLst>
              <a:ext uri="{FF2B5EF4-FFF2-40B4-BE49-F238E27FC236}">
                <a16:creationId xmlns:a16="http://schemas.microsoft.com/office/drawing/2014/main" id="{943C8179-0B4D-05E5-BF07-EBFE677A11AF}"/>
              </a:ext>
            </a:extLst>
          </p:cNvPr>
          <p:cNvSpPr txBox="1"/>
          <p:nvPr/>
        </p:nvSpPr>
        <p:spPr>
          <a:xfrm>
            <a:off x="434898" y="4964906"/>
            <a:ext cx="5774516" cy="307777"/>
          </a:xfrm>
          <a:prstGeom prst="rect">
            <a:avLst/>
          </a:prstGeom>
          <a:noFill/>
        </p:spPr>
        <p:txBody>
          <a:bodyPr wrap="square">
            <a:spAutoFit/>
          </a:bodyPr>
          <a:lstStyle/>
          <a:p>
            <a:r>
              <a:rPr lang="es-MX" sz="1400" b="1" dirty="0" smtClean="0">
                <a:latin typeface="Arial" panose="020B0604020202020204" pitchFamily="34" charset="0"/>
                <a:cs typeface="Arial" panose="020B0604020202020204" pitchFamily="34" charset="0"/>
              </a:rPr>
              <a:t>Mapa de Tasa de Intento de Suicidio </a:t>
            </a:r>
            <a:r>
              <a:rPr lang="es-MX" sz="1400" b="1" dirty="0">
                <a:latin typeface="Arial" panose="020B0604020202020204" pitchFamily="34" charset="0"/>
                <a:cs typeface="Arial" panose="020B0604020202020204" pitchFamily="34" charset="0"/>
              </a:rPr>
              <a:t>*</a:t>
            </a:r>
            <a:r>
              <a:rPr lang="es-MX" sz="1400" b="1" dirty="0" smtClean="0">
                <a:latin typeface="Arial" panose="020B0604020202020204" pitchFamily="34" charset="0"/>
                <a:cs typeface="Arial" panose="020B0604020202020204" pitchFamily="34" charset="0"/>
              </a:rPr>
              <a:t>100 Mil Hab. en Pasto 2023</a:t>
            </a:r>
            <a:endParaRPr lang="es-CO" sz="1400" dirty="0"/>
          </a:p>
        </p:txBody>
      </p:sp>
      <p:pic>
        <p:nvPicPr>
          <p:cNvPr id="17" name="Imagen 16">
            <a:extLst>
              <a:ext uri="{FF2B5EF4-FFF2-40B4-BE49-F238E27FC236}">
                <a16:creationId xmlns:a16="http://schemas.microsoft.com/office/drawing/2014/main" id="{4E1D43BE-5B73-49D9-9A46-845DD0C92747}"/>
              </a:ext>
            </a:extLst>
          </p:cNvPr>
          <p:cNvPicPr>
            <a:picLocks noChangeAspect="1"/>
          </p:cNvPicPr>
          <p:nvPr/>
        </p:nvPicPr>
        <p:blipFill rotWithShape="1">
          <a:blip r:embed="rId4"/>
          <a:srcRect t="8317"/>
          <a:stretch/>
        </p:blipFill>
        <p:spPr>
          <a:xfrm>
            <a:off x="1281015" y="2651136"/>
            <a:ext cx="4022505" cy="2215064"/>
          </a:xfrm>
          <a:prstGeom prst="rect">
            <a:avLst/>
          </a:prstGeom>
          <a:ln>
            <a:noFill/>
          </a:ln>
        </p:spPr>
      </p:pic>
      <p:pic>
        <p:nvPicPr>
          <p:cNvPr id="18" name="Imagen 17"/>
          <p:cNvPicPr>
            <a:picLocks noChangeAspect="1"/>
          </p:cNvPicPr>
          <p:nvPr/>
        </p:nvPicPr>
        <p:blipFill rotWithShape="1">
          <a:blip r:embed="rId5"/>
          <a:srcRect l="50688" t="15562" r="36567" b="65192"/>
          <a:stretch/>
        </p:blipFill>
        <p:spPr>
          <a:xfrm>
            <a:off x="945384" y="230603"/>
            <a:ext cx="1224382" cy="1100393"/>
          </a:xfrm>
          <a:prstGeom prst="rect">
            <a:avLst/>
          </a:prstGeom>
        </p:spPr>
      </p:pic>
    </p:spTree>
    <p:extLst>
      <p:ext uri="{BB962C8B-B14F-4D97-AF65-F5344CB8AC3E}">
        <p14:creationId xmlns:p14="http://schemas.microsoft.com/office/powerpoint/2010/main" val="373758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DEFD695B-B97E-B9BC-2E96-0497D5E72D0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4" name="CuadroTexto 13">
            <a:extLst>
              <a:ext uri="{FF2B5EF4-FFF2-40B4-BE49-F238E27FC236}">
                <a16:creationId xmlns:a16="http://schemas.microsoft.com/office/drawing/2014/main" id="{31BF9A5A-603B-0A5B-F0C2-3F80DD7A3BCE}"/>
              </a:ext>
            </a:extLst>
          </p:cNvPr>
          <p:cNvSpPr txBox="1"/>
          <p:nvPr/>
        </p:nvSpPr>
        <p:spPr>
          <a:xfrm>
            <a:off x="204433" y="7465985"/>
            <a:ext cx="6344277" cy="1384995"/>
          </a:xfrm>
          <a:prstGeom prst="rect">
            <a:avLst/>
          </a:prstGeom>
          <a:noFill/>
          <a:ln>
            <a:noFill/>
          </a:ln>
        </p:spPr>
        <p:txBody>
          <a:bodyPr wrap="square">
            <a:spAutoFit/>
          </a:bodyPr>
          <a:lstStyle/>
          <a:p>
            <a:pPr algn="just"/>
            <a:r>
              <a:rPr lang="es-MX" sz="1200" b="1" dirty="0" smtClean="0">
                <a:latin typeface="Arial" panose="020B0604020202020204" pitchFamily="34" charset="0"/>
                <a:cs typeface="Arial" panose="020B0604020202020204" pitchFamily="34" charset="0"/>
              </a:rPr>
              <a:t>Mapas 3 y 4. </a:t>
            </a:r>
            <a:r>
              <a:rPr lang="es-MX" sz="1200" dirty="0">
                <a:latin typeface="Arial" panose="020B0604020202020204" pitchFamily="34" charset="0"/>
                <a:cs typeface="Arial" panose="020B0604020202020204" pitchFamily="34" charset="0"/>
              </a:rPr>
              <a:t>Muestra el comportamiento de las tasas de suicidio en Pasto, para el 2022 la comuna </a:t>
            </a:r>
            <a:r>
              <a:rPr lang="es-MX" sz="1200" dirty="0" smtClean="0">
                <a:latin typeface="Arial" panose="020B0604020202020204" pitchFamily="34" charset="0"/>
                <a:cs typeface="Arial" panose="020B0604020202020204" pitchFamily="34" charset="0"/>
              </a:rPr>
              <a:t>5 </a:t>
            </a:r>
            <a:r>
              <a:rPr lang="es-MX" sz="1200" dirty="0">
                <a:latin typeface="Arial" panose="020B0604020202020204" pitchFamily="34" charset="0"/>
                <a:cs typeface="Arial" panose="020B0604020202020204" pitchFamily="34" charset="0"/>
              </a:rPr>
              <a:t>es la de mayor tasa, seguido en menor tasa de las comunas </a:t>
            </a:r>
            <a:r>
              <a:rPr lang="es-MX" sz="1200" dirty="0" smtClean="0">
                <a:latin typeface="Arial" panose="020B0604020202020204" pitchFamily="34" charset="0"/>
                <a:cs typeface="Arial" panose="020B0604020202020204" pitchFamily="34" charset="0"/>
              </a:rPr>
              <a:t>6 y 12, en el sector rural en los corregimientos </a:t>
            </a:r>
            <a:r>
              <a:rPr lang="es-MX" sz="1200" dirty="0">
                <a:latin typeface="Arial" panose="020B0604020202020204" pitchFamily="34" charset="0"/>
                <a:cs typeface="Arial" panose="020B0604020202020204" pitchFamily="34" charset="0"/>
              </a:rPr>
              <a:t>de </a:t>
            </a:r>
            <a:r>
              <a:rPr lang="es-MX" sz="1200" dirty="0" err="1" smtClean="0">
                <a:latin typeface="Arial" panose="020B0604020202020204" pitchFamily="34" charset="0"/>
                <a:cs typeface="Arial" panose="020B0604020202020204" pitchFamily="34" charset="0"/>
              </a:rPr>
              <a:t>Catambuco</a:t>
            </a:r>
            <a:r>
              <a:rPr lang="es-MX" sz="1200" dirty="0">
                <a:latin typeface="Arial" panose="020B0604020202020204" pitchFamily="34" charset="0"/>
                <a:cs typeface="Arial" panose="020B0604020202020204" pitchFamily="34" charset="0"/>
              </a:rPr>
              <a:t>,</a:t>
            </a:r>
            <a:r>
              <a:rPr lang="es-MX" sz="1200" dirty="0" smtClean="0">
                <a:latin typeface="Arial" panose="020B0604020202020204" pitchFamily="34" charset="0"/>
                <a:cs typeface="Arial" panose="020B0604020202020204" pitchFamily="34" charset="0"/>
              </a:rPr>
              <a:t> </a:t>
            </a:r>
            <a:r>
              <a:rPr lang="es-MX" sz="1200" dirty="0" err="1" smtClean="0">
                <a:latin typeface="Arial" panose="020B0604020202020204" pitchFamily="34" charset="0"/>
                <a:cs typeface="Arial" panose="020B0604020202020204" pitchFamily="34" charset="0"/>
              </a:rPr>
              <a:t>Mocondino</a:t>
            </a:r>
            <a:r>
              <a:rPr lang="es-MX" sz="1200" dirty="0" smtClean="0">
                <a:latin typeface="Arial" panose="020B0604020202020204" pitchFamily="34" charset="0"/>
                <a:cs typeface="Arial" panose="020B0604020202020204" pitchFamily="34" charset="0"/>
              </a:rPr>
              <a:t>, </a:t>
            </a:r>
            <a:r>
              <a:rPr lang="es-MX" sz="1200" dirty="0" err="1" smtClean="0">
                <a:latin typeface="Arial" panose="020B0604020202020204" pitchFamily="34" charset="0"/>
                <a:cs typeface="Arial" panose="020B0604020202020204" pitchFamily="34" charset="0"/>
              </a:rPr>
              <a:t>Obonuco</a:t>
            </a:r>
            <a:r>
              <a:rPr lang="es-MX" sz="1200" dirty="0">
                <a:latin typeface="Arial" panose="020B0604020202020204" pitchFamily="34" charset="0"/>
                <a:cs typeface="Arial" panose="020B0604020202020204" pitchFamily="34" charset="0"/>
              </a:rPr>
              <a:t> </a:t>
            </a:r>
            <a:r>
              <a:rPr lang="es-MX" sz="1200" dirty="0" smtClean="0">
                <a:latin typeface="Arial" panose="020B0604020202020204" pitchFamily="34" charset="0"/>
                <a:cs typeface="Arial" panose="020B0604020202020204" pitchFamily="34" charset="0"/>
              </a:rPr>
              <a:t>y </a:t>
            </a:r>
            <a:r>
              <a:rPr lang="es-MX" sz="1200" dirty="0" err="1" smtClean="0">
                <a:latin typeface="Arial" panose="020B0604020202020204" pitchFamily="34" charset="0"/>
                <a:cs typeface="Arial" panose="020B0604020202020204" pitchFamily="34" charset="0"/>
              </a:rPr>
              <a:t>Buesaquillo</a:t>
            </a:r>
            <a:r>
              <a:rPr lang="es-MX" sz="1200" dirty="0" smtClean="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muestra una tasa </a:t>
            </a:r>
            <a:r>
              <a:rPr lang="es-MX" sz="1200" dirty="0" smtClean="0">
                <a:latin typeface="Arial" panose="020B0604020202020204" pitchFamily="34" charset="0"/>
                <a:cs typeface="Arial" panose="020B0604020202020204" pitchFamily="34" charset="0"/>
              </a:rPr>
              <a:t>baja </a:t>
            </a:r>
            <a:r>
              <a:rPr lang="es-MX" sz="1200" dirty="0">
                <a:latin typeface="Arial" panose="020B0604020202020204" pitchFamily="34" charset="0"/>
                <a:cs typeface="Arial" panose="020B0604020202020204" pitchFamily="34" charset="0"/>
              </a:rPr>
              <a:t>de suicidio. </a:t>
            </a:r>
            <a:r>
              <a:rPr lang="es-MX" sz="1200" dirty="0" smtClean="0">
                <a:latin typeface="Arial" panose="020B0604020202020204" pitchFamily="34" charset="0"/>
                <a:cs typeface="Arial" panose="020B0604020202020204" pitchFamily="34" charset="0"/>
              </a:rPr>
              <a:t>Para el 2023 </a:t>
            </a:r>
            <a:r>
              <a:rPr lang="es-MX" sz="1200" dirty="0">
                <a:latin typeface="Arial" panose="020B0604020202020204" pitchFamily="34" charset="0"/>
                <a:cs typeface="Arial" panose="020B0604020202020204" pitchFamily="34" charset="0"/>
              </a:rPr>
              <a:t>las comunas 2</a:t>
            </a:r>
            <a:r>
              <a:rPr lang="es-MX" sz="1200" dirty="0" smtClean="0">
                <a:latin typeface="Arial" panose="020B0604020202020204" pitchFamily="34" charset="0"/>
                <a:cs typeface="Arial" panose="020B0604020202020204" pitchFamily="34" charset="0"/>
              </a:rPr>
              <a:t>, 5 </a:t>
            </a:r>
            <a:r>
              <a:rPr lang="es-MX" sz="1200" dirty="0">
                <a:latin typeface="Arial" panose="020B0604020202020204" pitchFamily="34" charset="0"/>
                <a:cs typeface="Arial" panose="020B0604020202020204" pitchFamily="34" charset="0"/>
              </a:rPr>
              <a:t>y </a:t>
            </a:r>
            <a:r>
              <a:rPr lang="es-MX" sz="1200" dirty="0" smtClean="0">
                <a:latin typeface="Arial" panose="020B0604020202020204" pitchFamily="34" charset="0"/>
                <a:cs typeface="Arial" panose="020B0604020202020204" pitchFamily="34" charset="0"/>
              </a:rPr>
              <a:t>9, </a:t>
            </a:r>
            <a:r>
              <a:rPr lang="es-MX" sz="1200" dirty="0">
                <a:latin typeface="Arial" panose="020B0604020202020204" pitchFamily="34" charset="0"/>
                <a:cs typeface="Arial" panose="020B0604020202020204" pitchFamily="34" charset="0"/>
              </a:rPr>
              <a:t>son las de mayor </a:t>
            </a:r>
            <a:r>
              <a:rPr lang="es-MX" sz="1200" dirty="0" smtClean="0">
                <a:latin typeface="Arial" panose="020B0604020202020204" pitchFamily="34" charset="0"/>
                <a:cs typeface="Arial" panose="020B0604020202020204" pitchFamily="34" charset="0"/>
              </a:rPr>
              <a:t>tasa, seguido de 1, 4, 8 y 10</a:t>
            </a:r>
            <a:r>
              <a:rPr lang="es-MX" sz="1200" dirty="0">
                <a:latin typeface="Arial" panose="020B0604020202020204" pitchFamily="34" charset="0"/>
                <a:cs typeface="Arial" panose="020B0604020202020204" pitchFamily="34" charset="0"/>
              </a:rPr>
              <a:t>. </a:t>
            </a:r>
            <a:r>
              <a:rPr lang="es-MX" sz="1200" dirty="0" smtClean="0">
                <a:latin typeface="Arial" panose="020B0604020202020204" pitchFamily="34" charset="0"/>
                <a:cs typeface="Arial" panose="020B0604020202020204" pitchFamily="34" charset="0"/>
              </a:rPr>
              <a:t>El sector rural presenta tasas medias en </a:t>
            </a:r>
            <a:r>
              <a:rPr lang="es-MX" sz="1200" dirty="0">
                <a:latin typeface="Arial" panose="020B0604020202020204" pitchFamily="34" charset="0"/>
                <a:cs typeface="Arial" panose="020B0604020202020204" pitchFamily="34" charset="0"/>
              </a:rPr>
              <a:t>los corregimientos de </a:t>
            </a:r>
            <a:r>
              <a:rPr lang="es-MX" sz="1200" dirty="0" smtClean="0">
                <a:latin typeface="Arial" panose="020B0604020202020204" pitchFamily="34" charset="0"/>
                <a:cs typeface="Arial" panose="020B0604020202020204" pitchFamily="34" charset="0"/>
              </a:rPr>
              <a:t>San Fernando y </a:t>
            </a:r>
            <a:r>
              <a:rPr lang="es-MX" sz="1200" dirty="0" err="1" smtClean="0">
                <a:latin typeface="Arial" panose="020B0604020202020204" pitchFamily="34" charset="0"/>
                <a:cs typeface="Arial" panose="020B0604020202020204" pitchFamily="34" charset="0"/>
              </a:rPr>
              <a:t>Jongovito</a:t>
            </a:r>
            <a:r>
              <a:rPr lang="es-MX" sz="1200" dirty="0" smtClean="0">
                <a:latin typeface="Arial" panose="020B0604020202020204" pitchFamily="34" charset="0"/>
                <a:cs typeface="Arial" panose="020B0604020202020204" pitchFamily="34" charset="0"/>
              </a:rPr>
              <a:t>, seguido con una tasa baja de </a:t>
            </a:r>
            <a:r>
              <a:rPr lang="es-MX" sz="1200" dirty="0">
                <a:latin typeface="Arial" panose="020B0604020202020204" pitchFamily="34" charset="0"/>
                <a:cs typeface="Arial" panose="020B0604020202020204" pitchFamily="34" charset="0"/>
              </a:rPr>
              <a:t>Santa </a:t>
            </a:r>
            <a:r>
              <a:rPr lang="es-MX" sz="1200" dirty="0" smtClean="0">
                <a:latin typeface="Arial" panose="020B0604020202020204" pitchFamily="34" charset="0"/>
                <a:cs typeface="Arial" panose="020B0604020202020204" pitchFamily="34" charset="0"/>
              </a:rPr>
              <a:t>Bárbara </a:t>
            </a:r>
            <a:r>
              <a:rPr lang="es-MX" sz="1200" dirty="0">
                <a:latin typeface="Arial" panose="020B0604020202020204" pitchFamily="34" charset="0"/>
                <a:cs typeface="Arial" panose="020B0604020202020204" pitchFamily="34" charset="0"/>
              </a:rPr>
              <a:t>y El </a:t>
            </a:r>
            <a:r>
              <a:rPr lang="es-MX" sz="1200" dirty="0" smtClean="0">
                <a:latin typeface="Arial" panose="020B0604020202020204" pitchFamily="34" charset="0"/>
                <a:cs typeface="Arial" panose="020B0604020202020204" pitchFamily="34" charset="0"/>
              </a:rPr>
              <a:t>Encano. </a:t>
            </a:r>
            <a:r>
              <a:rPr lang="es-MX" sz="1200" b="1" dirty="0">
                <a:latin typeface="Arial" panose="020B0604020202020204" pitchFamily="34" charset="0"/>
                <a:cs typeface="Arial" panose="020B0604020202020204" pitchFamily="34" charset="0"/>
              </a:rPr>
              <a:t>Fuente. </a:t>
            </a:r>
            <a:r>
              <a:rPr lang="es-MX" sz="1200" dirty="0">
                <a:latin typeface="Arial" panose="020B0604020202020204" pitchFamily="34" charset="0"/>
                <a:cs typeface="Arial" panose="020B0604020202020204" pitchFamily="34" charset="0"/>
              </a:rPr>
              <a:t>SIVIGILA (12/2023</a:t>
            </a:r>
            <a:r>
              <a:rPr lang="es-MX" sz="1200" dirty="0" smtClean="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sp>
        <p:nvSpPr>
          <p:cNvPr id="17" name="CuadroTexto 16">
            <a:extLst>
              <a:ext uri="{FF2B5EF4-FFF2-40B4-BE49-F238E27FC236}">
                <a16:creationId xmlns:a16="http://schemas.microsoft.com/office/drawing/2014/main" id="{943C8179-0B4D-05E5-BF07-EBFE677A11AF}"/>
              </a:ext>
            </a:extLst>
          </p:cNvPr>
          <p:cNvSpPr txBox="1"/>
          <p:nvPr/>
        </p:nvSpPr>
        <p:spPr>
          <a:xfrm>
            <a:off x="204433" y="4901206"/>
            <a:ext cx="6639507" cy="307777"/>
          </a:xfrm>
          <a:prstGeom prst="rect">
            <a:avLst/>
          </a:prstGeom>
          <a:noFill/>
        </p:spPr>
        <p:txBody>
          <a:bodyPr wrap="square">
            <a:spAutoFit/>
          </a:bodyPr>
          <a:lstStyle/>
          <a:p>
            <a:r>
              <a:rPr lang="es-MX" sz="1400" b="1" dirty="0">
                <a:latin typeface="Arial" panose="020B0604020202020204" pitchFamily="34" charset="0"/>
                <a:cs typeface="Arial" panose="020B0604020202020204" pitchFamily="34" charset="0"/>
              </a:rPr>
              <a:t>Mapa de Tasa </a:t>
            </a:r>
            <a:r>
              <a:rPr lang="es-MX" sz="1400" b="1" dirty="0" smtClean="0">
                <a:latin typeface="Arial" panose="020B0604020202020204" pitchFamily="34" charset="0"/>
                <a:cs typeface="Arial" panose="020B0604020202020204" pitchFamily="34" charset="0"/>
              </a:rPr>
              <a:t>de </a:t>
            </a:r>
            <a:r>
              <a:rPr lang="es-MX" sz="1400" b="1" dirty="0">
                <a:latin typeface="Arial" panose="020B0604020202020204" pitchFamily="34" charset="0"/>
                <a:cs typeface="Arial" panose="020B0604020202020204" pitchFamily="34" charset="0"/>
              </a:rPr>
              <a:t>Suicidio *</a:t>
            </a:r>
            <a:r>
              <a:rPr lang="es-MX" sz="1400" b="1" dirty="0" smtClean="0">
                <a:latin typeface="Arial" panose="020B0604020202020204" pitchFamily="34" charset="0"/>
                <a:cs typeface="Arial" panose="020B0604020202020204" pitchFamily="34" charset="0"/>
              </a:rPr>
              <a:t>100 Mil </a:t>
            </a:r>
            <a:r>
              <a:rPr lang="es-MX" sz="1400" b="1" dirty="0">
                <a:latin typeface="Arial" panose="020B0604020202020204" pitchFamily="34" charset="0"/>
                <a:cs typeface="Arial" panose="020B0604020202020204" pitchFamily="34" charset="0"/>
              </a:rPr>
              <a:t>Hab. en Pasto y sus Corregimientos </a:t>
            </a:r>
            <a:r>
              <a:rPr lang="es-MX" sz="1400" b="1" dirty="0" smtClean="0">
                <a:latin typeface="Arial" panose="020B0604020202020204" pitchFamily="34" charset="0"/>
                <a:cs typeface="Arial" panose="020B0604020202020204" pitchFamily="34" charset="0"/>
              </a:rPr>
              <a:t>2023</a:t>
            </a:r>
            <a:endParaRPr lang="es-MX" sz="140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8367"/>
          <a:stretch/>
        </p:blipFill>
        <p:spPr>
          <a:xfrm>
            <a:off x="1557575" y="5286860"/>
            <a:ext cx="4022506" cy="2202786"/>
          </a:xfrm>
          <a:prstGeom prst="rect">
            <a:avLst/>
          </a:prstGeom>
          <a:ln>
            <a:noFill/>
          </a:ln>
        </p:spPr>
      </p:pic>
      <p:pic>
        <p:nvPicPr>
          <p:cNvPr id="20" name="Imagen 19">
            <a:extLst>
              <a:ext uri="{FF2B5EF4-FFF2-40B4-BE49-F238E27FC236}">
                <a16:creationId xmlns:a16="http://schemas.microsoft.com/office/drawing/2014/main" id="{5ECAB076-6F9F-25BA-3180-C6B3CBBD0755}"/>
              </a:ext>
            </a:extLst>
          </p:cNvPr>
          <p:cNvPicPr>
            <a:picLocks noChangeAspect="1"/>
          </p:cNvPicPr>
          <p:nvPr/>
        </p:nvPicPr>
        <p:blipFill rotWithShape="1">
          <a:blip r:embed="rId4"/>
          <a:srcRect t="8602"/>
          <a:stretch/>
        </p:blipFill>
        <p:spPr>
          <a:xfrm>
            <a:off x="1557575" y="2637151"/>
            <a:ext cx="4022506" cy="2215525"/>
          </a:xfrm>
          <a:prstGeom prst="rect">
            <a:avLst/>
          </a:prstGeom>
          <a:ln>
            <a:noFill/>
          </a:ln>
        </p:spPr>
      </p:pic>
      <p:sp>
        <p:nvSpPr>
          <p:cNvPr id="12" name="Rectángulo 11"/>
          <p:cNvSpPr/>
          <p:nvPr/>
        </p:nvSpPr>
        <p:spPr>
          <a:xfrm>
            <a:off x="204432" y="2298935"/>
            <a:ext cx="6639507" cy="307777"/>
          </a:xfrm>
          <a:prstGeom prst="rect">
            <a:avLst/>
          </a:prstGeom>
        </p:spPr>
        <p:txBody>
          <a:bodyPr wrap="square">
            <a:spAutoFit/>
          </a:bodyPr>
          <a:lstStyle/>
          <a:p>
            <a:pPr lvl="0"/>
            <a:r>
              <a:rPr lang="es-MX" sz="1400" b="1" dirty="0">
                <a:solidFill>
                  <a:prstClr val="black"/>
                </a:solidFill>
                <a:latin typeface="Arial" panose="020B0604020202020204" pitchFamily="34" charset="0"/>
                <a:cs typeface="Arial" panose="020B0604020202020204" pitchFamily="34" charset="0"/>
              </a:rPr>
              <a:t>Mapa de Tasa </a:t>
            </a:r>
            <a:r>
              <a:rPr lang="es-MX" sz="1400" b="1" dirty="0" smtClean="0">
                <a:solidFill>
                  <a:prstClr val="black"/>
                </a:solidFill>
                <a:latin typeface="Arial" panose="020B0604020202020204" pitchFamily="34" charset="0"/>
                <a:cs typeface="Arial" panose="020B0604020202020204" pitchFamily="34" charset="0"/>
              </a:rPr>
              <a:t>de </a:t>
            </a:r>
            <a:r>
              <a:rPr lang="es-MX" sz="1400" b="1" dirty="0">
                <a:solidFill>
                  <a:prstClr val="black"/>
                </a:solidFill>
                <a:latin typeface="Arial" panose="020B0604020202020204" pitchFamily="34" charset="0"/>
                <a:cs typeface="Arial" panose="020B0604020202020204" pitchFamily="34" charset="0"/>
              </a:rPr>
              <a:t>Suicidio *100 Mil Hab. en Pasto y sus Corregimientos </a:t>
            </a:r>
            <a:r>
              <a:rPr lang="es-MX" sz="1400" b="1" dirty="0" smtClean="0">
                <a:solidFill>
                  <a:prstClr val="black"/>
                </a:solidFill>
                <a:latin typeface="Arial" panose="020B0604020202020204" pitchFamily="34" charset="0"/>
                <a:cs typeface="Arial" panose="020B0604020202020204" pitchFamily="34" charset="0"/>
              </a:rPr>
              <a:t>2022</a:t>
            </a:r>
            <a:endParaRPr lang="es-MX" sz="1400" b="1" dirty="0">
              <a:solidFill>
                <a:prstClr val="black"/>
              </a:solidFill>
              <a:latin typeface="Arial" panose="020B0604020202020204" pitchFamily="34" charset="0"/>
              <a:cs typeface="Arial" panose="020B0604020202020204" pitchFamily="34" charset="0"/>
            </a:endParaRPr>
          </a:p>
        </p:txBody>
      </p:sp>
      <p:pic>
        <p:nvPicPr>
          <p:cNvPr id="16" name="Imagen 15"/>
          <p:cNvPicPr>
            <a:picLocks noChangeAspect="1"/>
          </p:cNvPicPr>
          <p:nvPr/>
        </p:nvPicPr>
        <p:blipFill rotWithShape="1">
          <a:blip r:embed="rId5"/>
          <a:srcRect l="50688" t="15562" r="36567" b="65192"/>
          <a:stretch/>
        </p:blipFill>
        <p:spPr>
          <a:xfrm>
            <a:off x="945384" y="247054"/>
            <a:ext cx="1224382" cy="1100393"/>
          </a:xfrm>
          <a:prstGeom prst="rect">
            <a:avLst/>
          </a:prstGeom>
        </p:spPr>
      </p:pic>
    </p:spTree>
    <p:extLst>
      <p:ext uri="{BB962C8B-B14F-4D97-AF65-F5344CB8AC3E}">
        <p14:creationId xmlns:p14="http://schemas.microsoft.com/office/powerpoint/2010/main" val="191668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2B24494-04D2-A7F1-9702-343E69D3585A}"/>
              </a:ext>
            </a:extLst>
          </p:cNvPr>
          <p:cNvPicPr>
            <a:picLocks noChangeAspect="1"/>
          </p:cNvPicPr>
          <p:nvPr/>
        </p:nvPicPr>
        <p:blipFill rotWithShape="1">
          <a:blip r:embed="rId2">
            <a:alphaModFix amt="20000"/>
          </a:blip>
          <a:srcRect l="49078" t="17989" r="23779" b="14624"/>
          <a:stretch/>
        </p:blipFill>
        <p:spPr>
          <a:xfrm>
            <a:off x="1" y="2302572"/>
            <a:ext cx="1924050" cy="5665386"/>
          </a:xfrm>
          <a:prstGeom prst="rect">
            <a:avLst/>
          </a:prstGeom>
        </p:spPr>
      </p:pic>
      <p:sp>
        <p:nvSpPr>
          <p:cNvPr id="5" name="CuadroTexto 4">
            <a:extLst>
              <a:ext uri="{FF2B5EF4-FFF2-40B4-BE49-F238E27FC236}">
                <a16:creationId xmlns:a16="http://schemas.microsoft.com/office/drawing/2014/main" id="{84DF06EA-231F-1C27-9B59-622C4C347993}"/>
              </a:ext>
            </a:extLst>
          </p:cNvPr>
          <p:cNvSpPr txBox="1"/>
          <p:nvPr/>
        </p:nvSpPr>
        <p:spPr>
          <a:xfrm>
            <a:off x="21669" y="1121710"/>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335386"/>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54561" y="1608364"/>
            <a:ext cx="2986715" cy="461665"/>
          </a:xfrm>
          <a:prstGeom prst="rect">
            <a:avLst/>
          </a:prstGeom>
          <a:solidFill>
            <a:srgbClr val="FFFF00"/>
          </a:solidFill>
        </p:spPr>
        <p:txBody>
          <a:bodyPr wrap="none" rtlCol="0">
            <a:spAutoFit/>
          </a:bodyPr>
          <a:lstStyle/>
          <a:p>
            <a:r>
              <a:rPr lang="es-MX" sz="24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3296EF63-7238-3A5E-AB3F-8135790600E9}"/>
              </a:ext>
            </a:extLst>
          </p:cNvPr>
          <p:cNvSpPr txBox="1"/>
          <p:nvPr/>
        </p:nvSpPr>
        <p:spPr>
          <a:xfrm>
            <a:off x="3545390" y="706460"/>
            <a:ext cx="3094117" cy="830997"/>
          </a:xfrm>
          <a:prstGeom prst="rect">
            <a:avLst/>
          </a:prstGeom>
          <a:noFill/>
        </p:spPr>
        <p:txBody>
          <a:bodyPr wrap="square">
            <a:spAutoFit/>
          </a:bodyPr>
          <a:lstStyle/>
          <a:p>
            <a:pPr algn="r"/>
            <a:r>
              <a:rPr lang="es-MX" sz="2400" b="1" dirty="0">
                <a:latin typeface="Arial" panose="020B0604020202020204" pitchFamily="34" charset="0"/>
                <a:cs typeface="Arial" panose="020B0604020202020204" pitchFamily="34" charset="0"/>
              </a:rPr>
              <a:t>Salud Mental en Pasto, Nariño</a:t>
            </a:r>
          </a:p>
        </p:txBody>
      </p:sp>
      <p:sp>
        <p:nvSpPr>
          <p:cNvPr id="3" name="CuadroTexto 2">
            <a:extLst>
              <a:ext uri="{FF2B5EF4-FFF2-40B4-BE49-F238E27FC236}">
                <a16:creationId xmlns:a16="http://schemas.microsoft.com/office/drawing/2014/main" id="{1D0D8B31-A764-88C4-DA2F-A73F2E030E84}"/>
              </a:ext>
            </a:extLst>
          </p:cNvPr>
          <p:cNvSpPr txBox="1"/>
          <p:nvPr/>
        </p:nvSpPr>
        <p:spPr>
          <a:xfrm>
            <a:off x="128237" y="4670607"/>
            <a:ext cx="6501726" cy="574324"/>
          </a:xfrm>
          <a:prstGeom prst="rect">
            <a:avLst/>
          </a:prstGeom>
          <a:noFill/>
        </p:spPr>
        <p:txBody>
          <a:bodyPr wrap="square">
            <a:spAutoFit/>
          </a:bodyPr>
          <a:lstStyle/>
          <a:p>
            <a:pPr algn="just">
              <a:lnSpc>
                <a:spcPct val="107000"/>
              </a:lnSpc>
              <a:spcAft>
                <a:spcPts val="800"/>
              </a:spcAft>
            </a:pPr>
            <a:r>
              <a:rPr lang="es-CO" sz="1000" b="1" dirty="0">
                <a:latin typeface="Arial" panose="020B0604020202020204" pitchFamily="34" charset="0"/>
                <a:ea typeface="Calibri" panose="020F0502020204030204" pitchFamily="34" charset="0"/>
                <a:cs typeface="Arial" panose="020B0604020202020204" pitchFamily="34" charset="0"/>
              </a:rPr>
              <a:t>Gráfico</a:t>
            </a:r>
            <a:r>
              <a:rPr lang="es-CO" sz="1000" b="1" dirty="0">
                <a:effectLst/>
                <a:latin typeface="Arial" panose="020B0604020202020204" pitchFamily="34" charset="0"/>
                <a:ea typeface="Calibri" panose="020F0502020204030204" pitchFamily="34" charset="0"/>
                <a:cs typeface="Arial" panose="020B0604020202020204" pitchFamily="34" charset="0"/>
              </a:rPr>
              <a:t>. </a:t>
            </a:r>
            <a:r>
              <a:rPr lang="es-CO" sz="1000" b="1" dirty="0">
                <a:latin typeface="Arial" panose="020B0604020202020204" pitchFamily="34" charset="0"/>
                <a:ea typeface="Calibri" panose="020F0502020204030204" pitchFamily="34" charset="0"/>
                <a:cs typeface="Arial" panose="020B0604020202020204" pitchFamily="34" charset="0"/>
              </a:rPr>
              <a:t>5</a:t>
            </a:r>
            <a:r>
              <a:rPr lang="es-CO" sz="1000" b="1" dirty="0" smtClean="0">
                <a:effectLst/>
                <a:latin typeface="Arial" panose="020B0604020202020204" pitchFamily="34" charset="0"/>
                <a:ea typeface="Calibri" panose="020F0502020204030204" pitchFamily="34" charset="0"/>
                <a:cs typeface="Arial" panose="020B0604020202020204" pitchFamily="34" charset="0"/>
              </a:rPr>
              <a:t>. </a:t>
            </a:r>
            <a:r>
              <a:rPr lang="es-CO" sz="1000" dirty="0">
                <a:effectLst/>
                <a:latin typeface="Arial" panose="020B0604020202020204" pitchFamily="34" charset="0"/>
                <a:ea typeface="Calibri" panose="020F0502020204030204" pitchFamily="34" charset="0"/>
                <a:cs typeface="Arial" panose="020B0604020202020204" pitchFamily="34" charset="0"/>
              </a:rPr>
              <a:t>Muestra la concentración entre 12 y 59 años del evento de Intento de Suicidio en Pasto, destacándose los casos entre 18 y 28 años y el inicio temprano de este desde los 12 años, donde el genero femenino es el que registra mayor número.</a:t>
            </a:r>
          </a:p>
        </p:txBody>
      </p:sp>
      <p:sp>
        <p:nvSpPr>
          <p:cNvPr id="13" name="CuadroTexto 12">
            <a:extLst>
              <a:ext uri="{FF2B5EF4-FFF2-40B4-BE49-F238E27FC236}">
                <a16:creationId xmlns:a16="http://schemas.microsoft.com/office/drawing/2014/main" id="{88BAD4D8-64AB-D19A-7450-73AA835C841A}"/>
              </a:ext>
            </a:extLst>
          </p:cNvPr>
          <p:cNvSpPr txBox="1"/>
          <p:nvPr/>
        </p:nvSpPr>
        <p:spPr>
          <a:xfrm>
            <a:off x="128237" y="8156258"/>
            <a:ext cx="6501726" cy="454612"/>
          </a:xfrm>
          <a:prstGeom prst="rect">
            <a:avLst/>
          </a:prstGeom>
          <a:noFill/>
        </p:spPr>
        <p:txBody>
          <a:bodyPr wrap="square">
            <a:spAutoFit/>
          </a:bodyPr>
          <a:lstStyle/>
          <a:p>
            <a:pPr algn="just">
              <a:lnSpc>
                <a:spcPct val="107000"/>
              </a:lnSpc>
              <a:spcAft>
                <a:spcPts val="800"/>
              </a:spcAft>
            </a:pPr>
            <a:r>
              <a:rPr lang="es-CO" sz="1100" b="1" dirty="0">
                <a:effectLst/>
                <a:latin typeface="Arial" panose="020B0604020202020204" pitchFamily="34" charset="0"/>
                <a:ea typeface="Calibri" panose="020F0502020204030204" pitchFamily="34" charset="0"/>
                <a:cs typeface="Arial" panose="020B0604020202020204" pitchFamily="34" charset="0"/>
              </a:rPr>
              <a:t>Gráfico. </a:t>
            </a:r>
            <a:r>
              <a:rPr lang="es-CO" sz="1100" b="1" dirty="0">
                <a:latin typeface="Arial" panose="020B0604020202020204" pitchFamily="34" charset="0"/>
                <a:ea typeface="Calibri" panose="020F0502020204030204" pitchFamily="34" charset="0"/>
                <a:cs typeface="Arial" panose="020B0604020202020204" pitchFamily="34" charset="0"/>
              </a:rPr>
              <a:t>6</a:t>
            </a:r>
            <a:r>
              <a:rPr lang="es-CO" sz="1100" b="1" dirty="0" smtClean="0">
                <a:effectLst/>
                <a:latin typeface="Arial" panose="020B0604020202020204" pitchFamily="34" charset="0"/>
                <a:ea typeface="Calibri" panose="020F0502020204030204" pitchFamily="34" charset="0"/>
                <a:cs typeface="Arial" panose="020B0604020202020204" pitchFamily="34" charset="0"/>
              </a:rPr>
              <a:t>. </a:t>
            </a:r>
            <a:r>
              <a:rPr lang="es-CO" sz="1100" dirty="0">
                <a:effectLst/>
                <a:latin typeface="Arial" panose="020B0604020202020204" pitchFamily="34" charset="0"/>
                <a:ea typeface="Calibri" panose="020F0502020204030204" pitchFamily="34" charset="0"/>
                <a:cs typeface="Arial" panose="020B0604020202020204" pitchFamily="34" charset="0"/>
              </a:rPr>
              <a:t>Muestra la concentración </a:t>
            </a:r>
            <a:r>
              <a:rPr lang="es-CO" sz="1100" dirty="0" smtClean="0">
                <a:effectLst/>
                <a:latin typeface="Arial" panose="020B0604020202020204" pitchFamily="34" charset="0"/>
                <a:ea typeface="Calibri" panose="020F0502020204030204" pitchFamily="34" charset="0"/>
                <a:cs typeface="Arial" panose="020B0604020202020204" pitchFamily="34" charset="0"/>
              </a:rPr>
              <a:t>del </a:t>
            </a:r>
            <a:r>
              <a:rPr lang="es-CO" sz="1100" dirty="0">
                <a:effectLst/>
                <a:latin typeface="Arial" panose="020B0604020202020204" pitchFamily="34" charset="0"/>
                <a:ea typeface="Calibri" panose="020F0502020204030204" pitchFamily="34" charset="0"/>
                <a:cs typeface="Arial" panose="020B0604020202020204" pitchFamily="34" charset="0"/>
              </a:rPr>
              <a:t>evento de </a:t>
            </a:r>
            <a:r>
              <a:rPr lang="es-CO" sz="1100" dirty="0" smtClean="0">
                <a:effectLst/>
                <a:latin typeface="Arial" panose="020B0604020202020204" pitchFamily="34" charset="0"/>
                <a:ea typeface="Calibri" panose="020F0502020204030204" pitchFamily="34" charset="0"/>
                <a:cs typeface="Arial" panose="020B0604020202020204" pitchFamily="34" charset="0"/>
              </a:rPr>
              <a:t>Intento de Suicidio </a:t>
            </a:r>
            <a:r>
              <a:rPr lang="es-CO" sz="1100" dirty="0">
                <a:effectLst/>
                <a:latin typeface="Arial" panose="020B0604020202020204" pitchFamily="34" charset="0"/>
                <a:ea typeface="Calibri" panose="020F0502020204030204" pitchFamily="34" charset="0"/>
                <a:cs typeface="Arial" panose="020B0604020202020204" pitchFamily="34" charset="0"/>
              </a:rPr>
              <a:t>en </a:t>
            </a:r>
            <a:r>
              <a:rPr lang="es-CO" sz="1100" dirty="0" smtClean="0">
                <a:effectLst/>
                <a:latin typeface="Arial" panose="020B0604020202020204" pitchFamily="34" charset="0"/>
                <a:ea typeface="Calibri" panose="020F0502020204030204" pitchFamily="34" charset="0"/>
                <a:cs typeface="Arial" panose="020B0604020202020204" pitchFamily="34" charset="0"/>
              </a:rPr>
              <a:t>Pasto obedece a personas que han sido víctimas de violencia, discapacitados y migrantes.</a:t>
            </a:r>
            <a:endParaRPr lang="es-CO"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6F3280BE-4706-9BC3-F84A-D5C829A655E7}"/>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5" name="CuadroTexto 14">
            <a:extLst>
              <a:ext uri="{FF2B5EF4-FFF2-40B4-BE49-F238E27FC236}">
                <a16:creationId xmlns:a16="http://schemas.microsoft.com/office/drawing/2014/main" id="{7BC794E6-9533-7DB8-C278-3C6F79570CBC}"/>
              </a:ext>
            </a:extLst>
          </p:cNvPr>
          <p:cNvSpPr txBox="1"/>
          <p:nvPr/>
        </p:nvSpPr>
        <p:spPr>
          <a:xfrm>
            <a:off x="298256" y="2094812"/>
            <a:ext cx="6341251" cy="307777"/>
          </a:xfrm>
          <a:prstGeom prst="rect">
            <a:avLst/>
          </a:prstGeom>
          <a:noFill/>
        </p:spPr>
        <p:txBody>
          <a:bodyPr wrap="square">
            <a:spAutoFit/>
          </a:bodyPr>
          <a:lstStyle/>
          <a:p>
            <a:r>
              <a:rPr lang="es-MX" sz="1400" b="1" dirty="0" smtClean="0">
                <a:latin typeface="Arial" panose="020B0604020202020204" pitchFamily="34" charset="0"/>
                <a:cs typeface="Arial" panose="020B0604020202020204" pitchFamily="34" charset="0"/>
              </a:rPr>
              <a:t>Intento de Suicidio por Grupos de Edad y Genero en Pasto - 2023</a:t>
            </a:r>
            <a:endParaRPr lang="es-CO" sz="1400" dirty="0"/>
          </a:p>
        </p:txBody>
      </p:sp>
      <p:sp>
        <p:nvSpPr>
          <p:cNvPr id="17" name="CuadroTexto 16">
            <a:extLst>
              <a:ext uri="{FF2B5EF4-FFF2-40B4-BE49-F238E27FC236}">
                <a16:creationId xmlns:a16="http://schemas.microsoft.com/office/drawing/2014/main" id="{44F81AC8-8D26-852D-FE99-A8B2DB0B01F3}"/>
              </a:ext>
            </a:extLst>
          </p:cNvPr>
          <p:cNvSpPr txBox="1"/>
          <p:nvPr/>
        </p:nvSpPr>
        <p:spPr>
          <a:xfrm>
            <a:off x="3748169" y="1706988"/>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pic>
        <p:nvPicPr>
          <p:cNvPr id="20" name="Imagen 19"/>
          <p:cNvPicPr>
            <a:picLocks noChangeAspect="1"/>
          </p:cNvPicPr>
          <p:nvPr/>
        </p:nvPicPr>
        <p:blipFill>
          <a:blip r:embed="rId3"/>
          <a:stretch>
            <a:fillRect/>
          </a:stretch>
        </p:blipFill>
        <p:spPr>
          <a:xfrm>
            <a:off x="773155" y="5554751"/>
            <a:ext cx="5025760" cy="2551389"/>
          </a:xfrm>
          <a:prstGeom prst="rect">
            <a:avLst/>
          </a:prstGeom>
        </p:spPr>
      </p:pic>
      <p:pic>
        <p:nvPicPr>
          <p:cNvPr id="7" name="Imagen 6"/>
          <p:cNvPicPr>
            <a:picLocks noChangeAspect="1"/>
          </p:cNvPicPr>
          <p:nvPr/>
        </p:nvPicPr>
        <p:blipFill>
          <a:blip r:embed="rId4"/>
          <a:stretch>
            <a:fillRect/>
          </a:stretch>
        </p:blipFill>
        <p:spPr>
          <a:xfrm>
            <a:off x="1153804" y="2420846"/>
            <a:ext cx="4119825" cy="2335094"/>
          </a:xfrm>
          <a:prstGeom prst="rect">
            <a:avLst/>
          </a:prstGeom>
        </p:spPr>
      </p:pic>
      <p:sp>
        <p:nvSpPr>
          <p:cNvPr id="14" name="Rectángulo 13"/>
          <p:cNvSpPr/>
          <p:nvPr/>
        </p:nvSpPr>
        <p:spPr>
          <a:xfrm>
            <a:off x="128237" y="5290438"/>
            <a:ext cx="6053160" cy="307777"/>
          </a:xfrm>
          <a:prstGeom prst="rect">
            <a:avLst/>
          </a:prstGeom>
        </p:spPr>
        <p:txBody>
          <a:bodyPr wrap="square">
            <a:spAutoFit/>
          </a:bodyPr>
          <a:lstStyle/>
          <a:p>
            <a:pPr lvl="0"/>
            <a:r>
              <a:rPr lang="es-MX" sz="1400" b="1" dirty="0">
                <a:latin typeface="Arial" panose="020B0604020202020204" pitchFamily="34" charset="0"/>
                <a:cs typeface="Arial" panose="020B0604020202020204" pitchFamily="34" charset="0"/>
              </a:rPr>
              <a:t>Intento de Suicidio por Grupos </a:t>
            </a:r>
            <a:r>
              <a:rPr lang="es-MX" sz="1400" b="1" dirty="0" smtClean="0">
                <a:latin typeface="Arial" panose="020B0604020202020204" pitchFamily="34" charset="0"/>
                <a:cs typeface="Arial" panose="020B0604020202020204" pitchFamily="34" charset="0"/>
              </a:rPr>
              <a:t>Sociales en </a:t>
            </a:r>
            <a:r>
              <a:rPr lang="es-MX" sz="1400" b="1" dirty="0">
                <a:latin typeface="Arial" panose="020B0604020202020204" pitchFamily="34" charset="0"/>
                <a:cs typeface="Arial" panose="020B0604020202020204" pitchFamily="34" charset="0"/>
              </a:rPr>
              <a:t>Pasto - 2023</a:t>
            </a:r>
            <a:endParaRPr lang="es-CO" sz="1400" dirty="0"/>
          </a:p>
        </p:txBody>
      </p:sp>
      <p:pic>
        <p:nvPicPr>
          <p:cNvPr id="18" name="Imagen 17"/>
          <p:cNvPicPr>
            <a:picLocks noChangeAspect="1"/>
          </p:cNvPicPr>
          <p:nvPr/>
        </p:nvPicPr>
        <p:blipFill rotWithShape="1">
          <a:blip r:embed="rId5"/>
          <a:srcRect l="50688" t="15562" r="36567" b="65192"/>
          <a:stretch/>
        </p:blipFill>
        <p:spPr>
          <a:xfrm>
            <a:off x="1014278" y="193152"/>
            <a:ext cx="1075780" cy="966839"/>
          </a:xfrm>
          <a:prstGeom prst="rect">
            <a:avLst/>
          </a:prstGeom>
        </p:spPr>
      </p:pic>
    </p:spTree>
    <p:extLst>
      <p:ext uri="{BB962C8B-B14F-4D97-AF65-F5344CB8AC3E}">
        <p14:creationId xmlns:p14="http://schemas.microsoft.com/office/powerpoint/2010/main" val="139226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6BCED140-471D-C4A8-23E2-725E9DE6A2F9}"/>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7" name="Imagen 6">
            <a:extLst>
              <a:ext uri="{FF2B5EF4-FFF2-40B4-BE49-F238E27FC236}">
                <a16:creationId xmlns:a16="http://schemas.microsoft.com/office/drawing/2014/main" id="{A990D9F1-988C-B376-3F8E-E12F9D3764CE}"/>
              </a:ext>
            </a:extLst>
          </p:cNvPr>
          <p:cNvPicPr>
            <a:picLocks noChangeAspect="1"/>
          </p:cNvPicPr>
          <p:nvPr/>
        </p:nvPicPr>
        <p:blipFill rotWithShape="1">
          <a:blip r:embed="rId2">
            <a:alphaModFix amt="20000"/>
          </a:blip>
          <a:srcRect l="49078" t="17989" r="23779" b="14624"/>
          <a:stretch/>
        </p:blipFill>
        <p:spPr>
          <a:xfrm>
            <a:off x="1" y="2302572"/>
            <a:ext cx="1924050" cy="5665386"/>
          </a:xfrm>
          <a:prstGeom prst="rect">
            <a:avLst/>
          </a:prstGeom>
        </p:spPr>
      </p:pic>
      <p:sp>
        <p:nvSpPr>
          <p:cNvPr id="8" name="CuadroTexto 7">
            <a:extLst>
              <a:ext uri="{FF2B5EF4-FFF2-40B4-BE49-F238E27FC236}">
                <a16:creationId xmlns:a16="http://schemas.microsoft.com/office/drawing/2014/main" id="{B62DBEA9-7209-AAA5-012A-13BB588EDDE9}"/>
              </a:ext>
            </a:extLst>
          </p:cNvPr>
          <p:cNvSpPr txBox="1"/>
          <p:nvPr/>
        </p:nvSpPr>
        <p:spPr>
          <a:xfrm>
            <a:off x="268230" y="2320919"/>
            <a:ext cx="6341251" cy="307777"/>
          </a:xfrm>
          <a:prstGeom prst="rect">
            <a:avLst/>
          </a:prstGeom>
          <a:noFill/>
        </p:spPr>
        <p:txBody>
          <a:bodyPr wrap="square">
            <a:spAutoFit/>
          </a:bodyPr>
          <a:lstStyle/>
          <a:p>
            <a:r>
              <a:rPr lang="es-MX" sz="1400" b="1" dirty="0">
                <a:latin typeface="Arial" panose="020B0604020202020204" pitchFamily="34" charset="0"/>
                <a:cs typeface="Arial" panose="020B0604020202020204" pitchFamily="34" charset="0"/>
              </a:rPr>
              <a:t>Factores de referencia </a:t>
            </a:r>
            <a:r>
              <a:rPr lang="es-MX" sz="1400" b="1" dirty="0" smtClean="0">
                <a:latin typeface="Arial" panose="020B0604020202020204" pitchFamily="34" charset="0"/>
                <a:cs typeface="Arial" panose="020B0604020202020204" pitchFamily="34" charset="0"/>
              </a:rPr>
              <a:t>Desencadenantes del </a:t>
            </a:r>
            <a:r>
              <a:rPr lang="es-MX" sz="1400" b="1" dirty="0">
                <a:latin typeface="Arial" panose="020B0604020202020204" pitchFamily="34" charset="0"/>
                <a:cs typeface="Arial" panose="020B0604020202020204" pitchFamily="34" charset="0"/>
              </a:rPr>
              <a:t>Intentos de </a:t>
            </a:r>
            <a:r>
              <a:rPr lang="es-MX" sz="1400" b="1" dirty="0" smtClean="0">
                <a:latin typeface="Arial" panose="020B0604020202020204" pitchFamily="34" charset="0"/>
                <a:cs typeface="Arial" panose="020B0604020202020204" pitchFamily="34" charset="0"/>
              </a:rPr>
              <a:t>Suicidios</a:t>
            </a:r>
            <a:endParaRPr lang="es-CO" sz="1400" dirty="0"/>
          </a:p>
        </p:txBody>
      </p:sp>
      <p:sp>
        <p:nvSpPr>
          <p:cNvPr id="12" name="CuadroTexto 11">
            <a:extLst>
              <a:ext uri="{FF2B5EF4-FFF2-40B4-BE49-F238E27FC236}">
                <a16:creationId xmlns:a16="http://schemas.microsoft.com/office/drawing/2014/main" id="{4BA5799E-B894-3DD6-EF92-8667F724EA87}"/>
              </a:ext>
            </a:extLst>
          </p:cNvPr>
          <p:cNvSpPr txBox="1"/>
          <p:nvPr/>
        </p:nvSpPr>
        <p:spPr>
          <a:xfrm>
            <a:off x="268230" y="5019092"/>
            <a:ext cx="6154974" cy="707886"/>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a:t>
            </a:r>
            <a:r>
              <a:rPr lang="es-MX" sz="1000" b="1" dirty="0" smtClean="0">
                <a:latin typeface="Arial" panose="020B0604020202020204" pitchFamily="34" charset="0"/>
                <a:cs typeface="Arial" panose="020B0604020202020204" pitchFamily="34" charset="0"/>
              </a:rPr>
              <a:t>7. </a:t>
            </a:r>
            <a:r>
              <a:rPr lang="es-MX" sz="1000" dirty="0">
                <a:latin typeface="Arial" panose="020B0604020202020204" pitchFamily="34" charset="0"/>
                <a:cs typeface="Arial" panose="020B0604020202020204" pitchFamily="34" charset="0"/>
              </a:rPr>
              <a:t>Muestra el número de Casos de </a:t>
            </a:r>
            <a:r>
              <a:rPr lang="es-MX" sz="1000" dirty="0" smtClean="0">
                <a:latin typeface="Arial" panose="020B0604020202020204" pitchFamily="34" charset="0"/>
                <a:cs typeface="Arial" panose="020B0604020202020204" pitchFamily="34" charset="0"/>
              </a:rPr>
              <a:t>Intento de Suicidio </a:t>
            </a:r>
            <a:r>
              <a:rPr lang="es-MX" sz="1000" dirty="0">
                <a:latin typeface="Arial" panose="020B0604020202020204" pitchFamily="34" charset="0"/>
                <a:cs typeface="Arial" panose="020B0604020202020204" pitchFamily="34" charset="0"/>
              </a:rPr>
              <a:t>según el </a:t>
            </a:r>
            <a:r>
              <a:rPr lang="es-MX" sz="1000" dirty="0" smtClean="0">
                <a:latin typeface="Arial" panose="020B0604020202020204" pitchFamily="34" charset="0"/>
                <a:cs typeface="Arial" panose="020B0604020202020204" pitchFamily="34" charset="0"/>
              </a:rPr>
              <a:t>factor desencadenante de </a:t>
            </a:r>
            <a:r>
              <a:rPr lang="es-MX" sz="1000" dirty="0">
                <a:latin typeface="Arial" panose="020B0604020202020204" pitchFamily="34" charset="0"/>
                <a:cs typeface="Arial" panose="020B0604020202020204" pitchFamily="34" charset="0"/>
              </a:rPr>
              <a:t>referencia, destacando </a:t>
            </a:r>
            <a:r>
              <a:rPr lang="es-MX" sz="1000" dirty="0" smtClean="0">
                <a:latin typeface="Arial" panose="020B0604020202020204" pitchFamily="34" charset="0"/>
                <a:cs typeface="Arial" panose="020B0604020202020204" pitchFamily="34" charset="0"/>
              </a:rPr>
              <a:t>los Problemas Familiares, los Conflictos de Pareja y los Problemas Económicos, </a:t>
            </a:r>
            <a:r>
              <a:rPr lang="es-MX" sz="1000" dirty="0">
                <a:latin typeface="Arial" panose="020B0604020202020204" pitchFamily="34" charset="0"/>
                <a:cs typeface="Arial" panose="020B0604020202020204" pitchFamily="34" charset="0"/>
              </a:rPr>
              <a:t>sin embargo, un porcentaje de casos no presenta </a:t>
            </a:r>
            <a:r>
              <a:rPr lang="es-MX" sz="1000" dirty="0" smtClean="0">
                <a:latin typeface="Arial" panose="020B0604020202020204" pitchFamily="34" charset="0"/>
                <a:cs typeface="Arial" panose="020B0604020202020204" pitchFamily="34" charset="0"/>
              </a:rPr>
              <a:t>datos. Es necesario dejar en claro que una persona puede tener múltiples factores desencadenantes. </a:t>
            </a:r>
            <a:r>
              <a:rPr lang="es-MX" sz="1000" b="1" dirty="0">
                <a:latin typeface="Arial" panose="020B0604020202020204" pitchFamily="34" charset="0"/>
                <a:cs typeface="Arial" panose="020B0604020202020204" pitchFamily="34" charset="0"/>
              </a:rPr>
              <a:t>Fuente. </a:t>
            </a:r>
            <a:r>
              <a:rPr lang="es-MX" sz="1000" dirty="0">
                <a:latin typeface="Arial" panose="020B0604020202020204" pitchFamily="34" charset="0"/>
                <a:cs typeface="Arial" panose="020B0604020202020204" pitchFamily="34" charset="0"/>
              </a:rPr>
              <a:t>SMS - SIVIGILA (12/2023)</a:t>
            </a:r>
          </a:p>
        </p:txBody>
      </p:sp>
      <p:sp>
        <p:nvSpPr>
          <p:cNvPr id="16" name="CuadroTexto 15">
            <a:extLst>
              <a:ext uri="{FF2B5EF4-FFF2-40B4-BE49-F238E27FC236}">
                <a16:creationId xmlns:a16="http://schemas.microsoft.com/office/drawing/2014/main" id="{D47F7FDE-78E8-0D2B-BE9C-F50C480ACEBC}"/>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7" name="CuadroTexto 16">
            <a:extLst>
              <a:ext uri="{FF2B5EF4-FFF2-40B4-BE49-F238E27FC236}">
                <a16:creationId xmlns:a16="http://schemas.microsoft.com/office/drawing/2014/main" id="{44F81AC8-8D26-852D-FE99-A8B2DB0B01F3}"/>
              </a:ext>
            </a:extLst>
          </p:cNvPr>
          <p:cNvSpPr txBox="1"/>
          <p:nvPr/>
        </p:nvSpPr>
        <p:spPr>
          <a:xfrm>
            <a:off x="3657046" y="1968343"/>
            <a:ext cx="2688557" cy="307777"/>
          </a:xfrm>
          <a:prstGeom prst="rect">
            <a:avLst/>
          </a:prstGeom>
          <a:noFill/>
        </p:spPr>
        <p:txBody>
          <a:bodyPr wrap="none" rtlCol="0">
            <a:spAutoFit/>
          </a:bodyPr>
          <a:lstStyle/>
          <a:p>
            <a:r>
              <a:rPr lang="es-MX" sz="1400" dirty="0"/>
              <a:t>No. </a:t>
            </a:r>
            <a:r>
              <a:rPr lang="es-MX" sz="1400" dirty="0" smtClean="0"/>
              <a:t>002 junio </a:t>
            </a:r>
            <a:r>
              <a:rPr lang="es-MX" sz="1400" dirty="0"/>
              <a:t>de </a:t>
            </a:r>
            <a:r>
              <a:rPr lang="es-MX" sz="1400" dirty="0" smtClean="0"/>
              <a:t>2024 </a:t>
            </a:r>
            <a:r>
              <a:rPr lang="es-MX" sz="1400" dirty="0"/>
              <a:t>– ISSN: </a:t>
            </a:r>
            <a:r>
              <a:rPr lang="es-MX" sz="1400" dirty="0" err="1"/>
              <a:t>xxxx</a:t>
            </a:r>
            <a:endParaRPr lang="es-MX" sz="1400" dirty="0"/>
          </a:p>
        </p:txBody>
      </p:sp>
      <p:pic>
        <p:nvPicPr>
          <p:cNvPr id="14" name="Imagen 13"/>
          <p:cNvPicPr>
            <a:picLocks noChangeAspect="1"/>
          </p:cNvPicPr>
          <p:nvPr/>
        </p:nvPicPr>
        <p:blipFill rotWithShape="1">
          <a:blip r:embed="rId3"/>
          <a:srcRect b="2938"/>
          <a:stretch/>
        </p:blipFill>
        <p:spPr>
          <a:xfrm>
            <a:off x="959238" y="2522970"/>
            <a:ext cx="4590730" cy="2525091"/>
          </a:xfrm>
          <a:prstGeom prst="rect">
            <a:avLst/>
          </a:prstGeom>
        </p:spPr>
      </p:pic>
      <p:sp>
        <p:nvSpPr>
          <p:cNvPr id="20" name="CuadroTexto 19">
            <a:extLst>
              <a:ext uri="{FF2B5EF4-FFF2-40B4-BE49-F238E27FC236}">
                <a16:creationId xmlns:a16="http://schemas.microsoft.com/office/drawing/2014/main" id="{7822A2D7-4620-3B48-BB9B-CD682C698B11}"/>
              </a:ext>
            </a:extLst>
          </p:cNvPr>
          <p:cNvSpPr txBox="1"/>
          <p:nvPr/>
        </p:nvSpPr>
        <p:spPr>
          <a:xfrm>
            <a:off x="305935" y="5753417"/>
            <a:ext cx="6410198" cy="307777"/>
          </a:xfrm>
          <a:prstGeom prst="rect">
            <a:avLst/>
          </a:prstGeom>
          <a:noFill/>
        </p:spPr>
        <p:txBody>
          <a:bodyPr wrap="square">
            <a:spAutoFit/>
          </a:bodyPr>
          <a:lstStyle/>
          <a:p>
            <a:r>
              <a:rPr lang="es-MX" sz="1400" b="1" dirty="0" smtClean="0">
                <a:latin typeface="Arial" panose="020B0604020202020204" pitchFamily="34" charset="0"/>
                <a:cs typeface="Arial" panose="020B0604020202020204" pitchFamily="34" charset="0"/>
              </a:rPr>
              <a:t>Factores que pueden incidir al </a:t>
            </a:r>
            <a:r>
              <a:rPr lang="es-MX" sz="1400" b="1" dirty="0">
                <a:latin typeface="Arial" panose="020B0604020202020204" pitchFamily="34" charset="0"/>
                <a:cs typeface="Arial" panose="020B0604020202020204" pitchFamily="34" charset="0"/>
              </a:rPr>
              <a:t>Intentos de </a:t>
            </a:r>
            <a:r>
              <a:rPr lang="es-MX" sz="1400" b="1" dirty="0" smtClean="0">
                <a:latin typeface="Arial" panose="020B0604020202020204" pitchFamily="34" charset="0"/>
                <a:cs typeface="Arial" panose="020B0604020202020204" pitchFamily="34" charset="0"/>
              </a:rPr>
              <a:t>Suicidios</a:t>
            </a:r>
            <a:endParaRPr lang="es-CO" sz="1400" dirty="0"/>
          </a:p>
        </p:txBody>
      </p:sp>
      <p:sp>
        <p:nvSpPr>
          <p:cNvPr id="21" name="CuadroTexto 20">
            <a:extLst>
              <a:ext uri="{FF2B5EF4-FFF2-40B4-BE49-F238E27FC236}">
                <a16:creationId xmlns:a16="http://schemas.microsoft.com/office/drawing/2014/main" id="{202B7821-15A5-58A6-6B4D-9E4320148EC6}"/>
              </a:ext>
            </a:extLst>
          </p:cNvPr>
          <p:cNvSpPr txBox="1"/>
          <p:nvPr/>
        </p:nvSpPr>
        <p:spPr>
          <a:xfrm>
            <a:off x="189427" y="8240564"/>
            <a:ext cx="6498856" cy="553998"/>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a:t>
            </a:r>
            <a:r>
              <a:rPr lang="es-MX" sz="1000" b="1" dirty="0" smtClean="0">
                <a:latin typeface="Arial" panose="020B0604020202020204" pitchFamily="34" charset="0"/>
                <a:cs typeface="Arial" panose="020B0604020202020204" pitchFamily="34" charset="0"/>
              </a:rPr>
              <a:t>8. </a:t>
            </a:r>
            <a:r>
              <a:rPr lang="es-MX" sz="1000" dirty="0">
                <a:latin typeface="Arial" panose="020B0604020202020204" pitchFamily="34" charset="0"/>
                <a:cs typeface="Arial" panose="020B0604020202020204" pitchFamily="34" charset="0"/>
              </a:rPr>
              <a:t>Muestra el número de Casos de Intentos de Suicidio </a:t>
            </a:r>
            <a:r>
              <a:rPr lang="es-MX" sz="1000" dirty="0" smtClean="0">
                <a:latin typeface="Arial" panose="020B0604020202020204" pitchFamily="34" charset="0"/>
                <a:cs typeface="Arial" panose="020B0604020202020204" pitchFamily="34" charset="0"/>
              </a:rPr>
              <a:t>los factores que pudieron incidir en la conducta suicida, en el que los antecedentes de trastorno, la ideación suicida y tener un plan organizado fueron los que más influyentes. </a:t>
            </a:r>
            <a:r>
              <a:rPr lang="es-MX" sz="1000" b="1" dirty="0">
                <a:latin typeface="Arial" panose="020B0604020202020204" pitchFamily="34" charset="0"/>
                <a:cs typeface="Arial" panose="020B0604020202020204" pitchFamily="34" charset="0"/>
              </a:rPr>
              <a:t>Fuente.</a:t>
            </a:r>
            <a:r>
              <a:rPr lang="es-MX" sz="1000" dirty="0">
                <a:latin typeface="Arial" panose="020B0604020202020204" pitchFamily="34" charset="0"/>
                <a:cs typeface="Arial" panose="020B0604020202020204" pitchFamily="34" charset="0"/>
              </a:rPr>
              <a:t> SMS - SIVIGILA (12/2023)</a:t>
            </a:r>
          </a:p>
        </p:txBody>
      </p:sp>
      <p:pic>
        <p:nvPicPr>
          <p:cNvPr id="22" name="Imagen 21"/>
          <p:cNvPicPr>
            <a:picLocks noChangeAspect="1"/>
          </p:cNvPicPr>
          <p:nvPr/>
        </p:nvPicPr>
        <p:blipFill rotWithShape="1">
          <a:blip r:embed="rId4"/>
          <a:srcRect t="3926"/>
          <a:stretch/>
        </p:blipFill>
        <p:spPr>
          <a:xfrm>
            <a:off x="1212938" y="6058833"/>
            <a:ext cx="4596191" cy="2248583"/>
          </a:xfrm>
          <a:prstGeom prst="rect">
            <a:avLst/>
          </a:prstGeom>
        </p:spPr>
      </p:pic>
      <p:pic>
        <p:nvPicPr>
          <p:cNvPr id="18" name="Imagen 17"/>
          <p:cNvPicPr>
            <a:picLocks noChangeAspect="1"/>
          </p:cNvPicPr>
          <p:nvPr/>
        </p:nvPicPr>
        <p:blipFill rotWithShape="1">
          <a:blip r:embed="rId5"/>
          <a:srcRect l="50688" t="15562" r="36567" b="65192"/>
          <a:stretch/>
        </p:blipFill>
        <p:spPr>
          <a:xfrm>
            <a:off x="945384" y="280963"/>
            <a:ext cx="1224382" cy="1100393"/>
          </a:xfrm>
          <a:prstGeom prst="rect">
            <a:avLst/>
          </a:prstGeom>
        </p:spPr>
      </p:pic>
    </p:spTree>
    <p:extLst>
      <p:ext uri="{BB962C8B-B14F-4D97-AF65-F5344CB8AC3E}">
        <p14:creationId xmlns:p14="http://schemas.microsoft.com/office/powerpoint/2010/main" val="267110692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19447</TotalTime>
  <Words>3164</Words>
  <Application>Microsoft Office PowerPoint</Application>
  <PresentationFormat>Presentación en pantalla (4:3)</PresentationFormat>
  <Paragraphs>204</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12</vt:i4>
      </vt:variant>
    </vt:vector>
  </HeadingPairs>
  <TitlesOfParts>
    <vt:vector size="17" baseType="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Director CIC</dc:creator>
  <cp:lastModifiedBy>MOLINERROS</cp:lastModifiedBy>
  <cp:revision>238</cp:revision>
  <cp:lastPrinted>2023-05-19T02:36:21Z</cp:lastPrinted>
  <dcterms:created xsi:type="dcterms:W3CDTF">2022-08-29T20:42:37Z</dcterms:created>
  <dcterms:modified xsi:type="dcterms:W3CDTF">2024-07-04T15:17:25Z</dcterms:modified>
</cp:coreProperties>
</file>