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5" r:id="rId3"/>
    <p:sldId id="259" r:id="rId4"/>
    <p:sldId id="277" r:id="rId5"/>
    <p:sldId id="257" r:id="rId6"/>
    <p:sldId id="276" r:id="rId7"/>
    <p:sldId id="278" r:id="rId8"/>
    <p:sldId id="272" r:id="rId9"/>
  </p:sldIdLst>
  <p:sldSz cx="6858000" cy="9144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800"/>
    <a:srgbClr val="FCF600"/>
    <a:srgbClr val="EAE400"/>
    <a:srgbClr val="CDC800"/>
    <a:srgbClr val="954ECA"/>
    <a:srgbClr val="BF5711"/>
    <a:srgbClr val="E26714"/>
    <a:srgbClr val="CC0000"/>
    <a:srgbClr val="ACD292"/>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2" autoAdjust="0"/>
    <p:restoredTop sz="94660"/>
  </p:normalViewPr>
  <p:slideViewPr>
    <p:cSldViewPr snapToGrid="0">
      <p:cViewPr varScale="1">
        <p:scale>
          <a:sx n="49" d="100"/>
          <a:sy n="49" d="100"/>
        </p:scale>
        <p:origin x="22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5"/>
            <a:ext cx="5143500" cy="3183467"/>
          </a:xfrm>
        </p:spPr>
        <p:txBody>
          <a:bodyPr anchor="b"/>
          <a:lstStyle>
            <a:lvl1pPr algn="ctr">
              <a:defRPr sz="3375"/>
            </a:lvl1pPr>
          </a:lstStyle>
          <a:p>
            <a:r>
              <a:rPr lang="es-ES"/>
              <a:t>Haga clic para modificar el estilo de título del patrón</a:t>
            </a:r>
            <a:endParaRPr lang="en-U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1"/>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26184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522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7" y="2279653"/>
            <a:ext cx="5915025" cy="3803649"/>
          </a:xfrm>
        </p:spPr>
        <p:txBody>
          <a:bodyPr anchor="b"/>
          <a:lstStyle>
            <a:lvl1pPr>
              <a:defRPr sz="3375"/>
            </a:lvl1pPr>
          </a:lstStyle>
          <a:p>
            <a:r>
              <a:rPr lang="es-ES"/>
              <a:t>Haga clic para modificar el estilo de título del patrón</a:t>
            </a:r>
            <a:endParaRPr lang="en-US"/>
          </a:p>
        </p:txBody>
      </p:sp>
      <p:sp>
        <p:nvSpPr>
          <p:cNvPr id="3" name="Marcador de texto 2"/>
          <p:cNvSpPr>
            <a:spLocks noGrp="1"/>
          </p:cNvSpPr>
          <p:nvPr>
            <p:ph type="body" idx="1"/>
          </p:nvPr>
        </p:nvSpPr>
        <p:spPr>
          <a:xfrm>
            <a:off x="467917" y="6119286"/>
            <a:ext cx="5915025" cy="2000249"/>
          </a:xfrm>
        </p:spPr>
        <p:txBody>
          <a:bodyPr/>
          <a:lstStyle>
            <a:lvl1pPr marL="0" indent="0">
              <a:buNone/>
              <a:defRPr sz="1351">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7635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73198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2" y="486836"/>
            <a:ext cx="5915025" cy="1767417"/>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472381" y="2241552"/>
            <a:ext cx="2901255"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3471864" y="2241552"/>
            <a:ext cx="2915543"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4"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8611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3783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72460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contenido 2"/>
          <p:cNvSpPr>
            <a:spLocks noGrp="1"/>
          </p:cNvSpPr>
          <p:nvPr>
            <p:ph idx="1"/>
          </p:nvPr>
        </p:nvSpPr>
        <p:spPr>
          <a:xfrm>
            <a:off x="2915544" y="1316569"/>
            <a:ext cx="3471863" cy="6498167"/>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7698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2915544" y="1316569"/>
            <a:ext cx="3471863" cy="6498167"/>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endParaRPr lang="en-US" dirty="0"/>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2247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9119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71488" y="486835"/>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6770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4"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28/08/2024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28/08/2024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28/08/2024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28/08/2024</a:t>
            </a:fld>
            <a:endParaRPr lang="es-MX"/>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212087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3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1351"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s.who.int/iris/bitstream/handle/10665/178801/9789241549301_eng.pdf"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www.ins.gov.co/BibliotecaDigital/lineamientos-nacionales-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3153492" cy="307777"/>
          </a:xfrm>
          <a:prstGeom prst="rect">
            <a:avLst/>
          </a:prstGeom>
          <a:no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3" name="CuadroTexto 2">
            <a:extLst>
              <a:ext uri="{FF2B5EF4-FFF2-40B4-BE49-F238E27FC236}">
                <a16:creationId xmlns:a16="http://schemas.microsoft.com/office/drawing/2014/main" id="{FD079053-5738-1E38-D950-EFC3A3F73FA8}"/>
              </a:ext>
            </a:extLst>
          </p:cNvPr>
          <p:cNvSpPr txBox="1"/>
          <p:nvPr/>
        </p:nvSpPr>
        <p:spPr>
          <a:xfrm>
            <a:off x="204433" y="3140754"/>
            <a:ext cx="77777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3757119736"/>
              </p:ext>
            </p:extLst>
          </p:nvPr>
        </p:nvGraphicFramePr>
        <p:xfrm>
          <a:off x="257390" y="3232621"/>
          <a:ext cx="3348634" cy="3072399"/>
        </p:xfrm>
        <a:graphic>
          <a:graphicData uri="http://schemas.openxmlformats.org/drawingml/2006/table">
            <a:tbl>
              <a:tblPr/>
              <a:tblGrid>
                <a:gridCol w="2835879">
                  <a:extLst>
                    <a:ext uri="{9D8B030D-6E8A-4147-A177-3AD203B41FA5}">
                      <a16:colId xmlns:a16="http://schemas.microsoft.com/office/drawing/2014/main" val="1720984917"/>
                    </a:ext>
                  </a:extLst>
                </a:gridCol>
                <a:gridCol w="512755">
                  <a:extLst>
                    <a:ext uri="{9D8B030D-6E8A-4147-A177-3AD203B41FA5}">
                      <a16:colId xmlns:a16="http://schemas.microsoft.com/office/drawing/2014/main" val="2037559744"/>
                    </a:ext>
                  </a:extLst>
                </a:gridCol>
              </a:tblGrid>
              <a:tr h="230078">
                <a:tc>
                  <a:txBody>
                    <a:bodyPr/>
                    <a:lstStyle/>
                    <a:p>
                      <a:pPr marL="42545">
                        <a:lnSpc>
                          <a:spcPct val="107000"/>
                        </a:lnSpc>
                        <a:spcAft>
                          <a:spcPts val="80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Pag</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230078">
                <a:tc>
                  <a:txBody>
                    <a:bodyPr/>
                    <a:lstStyle/>
                    <a:p>
                      <a:pPr marL="42545">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Objetivo del Boletín</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230078">
                <a:tc>
                  <a:txBody>
                    <a:bodyPr/>
                    <a:lstStyle/>
                    <a:p>
                      <a:pPr marL="42545">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Introducción</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1</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230078">
                <a:tc>
                  <a:txBody>
                    <a:bodyPr/>
                    <a:lstStyle/>
                    <a:p>
                      <a:pPr marL="42545">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Infección Respiratoria Aguda </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2</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298023">
                <a:tc>
                  <a:txBody>
                    <a:bodyPr/>
                    <a:lstStyle/>
                    <a:p>
                      <a:pPr marL="42545" marR="0" lvl="0" indent="0" algn="l" defTabSz="685783" rtl="0" eaLnBrk="1" fontAlgn="auto" latinLnBrk="0" hangingPunct="1">
                        <a:lnSpc>
                          <a:spcPct val="107000"/>
                        </a:lnSpc>
                        <a:spcBef>
                          <a:spcPts val="0"/>
                        </a:spcBef>
                        <a:spcAft>
                          <a:spcPts val="800"/>
                        </a:spcAft>
                        <a:buClrTx/>
                        <a:buSzTx/>
                        <a:buFontTx/>
                        <a:buNone/>
                        <a:tabLst/>
                        <a:defRPr/>
                      </a:pPr>
                      <a:r>
                        <a:rPr lang="es-MX" sz="1000" b="0" dirty="0">
                          <a:effectLst/>
                          <a:latin typeface="Arial" panose="020B0604020202020204" pitchFamily="34" charset="0"/>
                          <a:ea typeface="Calibri" panose="020F0502020204030204" pitchFamily="34" charset="0"/>
                          <a:cs typeface="Arial" panose="020B0604020202020204" pitchFamily="34" charset="0"/>
                        </a:rPr>
                        <a:t>Etiología de la IRA según el tipo Etiológico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2</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246010">
                <a:tc>
                  <a:txBody>
                    <a:bodyPr/>
                    <a:lstStyle/>
                    <a:p>
                      <a:pPr marL="42545" marR="0" lvl="0" indent="0" algn="l" defTabSz="685783" rtl="0" eaLnBrk="1" fontAlgn="auto" latinLnBrk="0" hangingPunct="1">
                        <a:lnSpc>
                          <a:spcPct val="107000"/>
                        </a:lnSpc>
                        <a:spcBef>
                          <a:spcPts val="0"/>
                        </a:spcBef>
                        <a:spcAft>
                          <a:spcPts val="800"/>
                        </a:spcAft>
                        <a:buClrTx/>
                        <a:buSzTx/>
                        <a:buFontTx/>
                        <a:buNone/>
                        <a:tabLst/>
                        <a:defRPr/>
                      </a:pPr>
                      <a:r>
                        <a:rPr lang="es-MX" sz="1000" b="0" dirty="0">
                          <a:effectLst/>
                          <a:latin typeface="Arial" panose="020B0604020202020204" pitchFamily="34" charset="0"/>
                          <a:ea typeface="Calibri" panose="020F0502020204030204" pitchFamily="34" charset="0"/>
                          <a:cs typeface="Arial" panose="020B0604020202020204" pitchFamily="34" charset="0"/>
                        </a:rPr>
                        <a:t>Transmisibilidad</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2</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6904417"/>
                  </a:ext>
                </a:extLst>
              </a:tr>
              <a:tr h="231495">
                <a:tc>
                  <a:txBody>
                    <a:bodyPr/>
                    <a:lstStyle/>
                    <a:p>
                      <a:pPr marL="42545">
                        <a:lnSpc>
                          <a:spcPct val="107000"/>
                        </a:lnSpc>
                        <a:spcAft>
                          <a:spcPts val="800"/>
                        </a:spcAft>
                      </a:pPr>
                      <a:r>
                        <a:rPr lang="es-MX" sz="1000" b="0" dirty="0">
                          <a:effectLst/>
                          <a:latin typeface="Arial" panose="020B0604020202020204" pitchFamily="34" charset="0"/>
                          <a:ea typeface="Calibri" panose="020F0502020204030204" pitchFamily="34" charset="0"/>
                          <a:cs typeface="Arial" panose="020B0604020202020204" pitchFamily="34" charset="0"/>
                        </a:rPr>
                        <a:t>Epidemiología</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603684"/>
                  </a:ext>
                </a:extLst>
              </a:tr>
              <a:tr h="23361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effectLst/>
                          <a:latin typeface="Arial" panose="020B0604020202020204" pitchFamily="34" charset="0"/>
                          <a:ea typeface="Calibri" panose="020F0502020204030204" pitchFamily="34" charset="0"/>
                          <a:cs typeface="Arial" panose="020B0604020202020204" pitchFamily="34" charset="0"/>
                        </a:rPr>
                        <a:t>Definición operativa de caso ESI- IRAG</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3</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157051">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Diferencia sintomatológica entre las IRA</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4</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16160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latin typeface="Arial" panose="020B0604020202020204" pitchFamily="34" charset="0"/>
                          <a:cs typeface="Arial" panose="020B0604020202020204" pitchFamily="34" charset="0"/>
                        </a:rPr>
                        <a:t>Porcentaje Total Hasta la Semana 41 Según Agente Etiológico </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Times New Roman" panose="02020603050405020304" pitchFamily="18" charset="0"/>
                        </a:rPr>
                        <a:t>5</a:t>
                      </a:r>
                      <a:endParaRPr lang="es-MX"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201536">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effectLst/>
                          <a:latin typeface="Arial" panose="020B0604020202020204" pitchFamily="34" charset="0"/>
                          <a:ea typeface="Calibri" panose="020F0502020204030204" pitchFamily="34" charset="0"/>
                          <a:cs typeface="Arial" panose="020B0604020202020204" pitchFamily="34" charset="0"/>
                        </a:rPr>
                        <a:t>Ocurrencia de IRA por rangos de Edad</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2023017"/>
                  </a:ext>
                </a:extLst>
              </a:tr>
              <a:tr h="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latin typeface="Arial" panose="020B0604020202020204" pitchFamily="34" charset="0"/>
                          <a:cs typeface="Arial" panose="020B0604020202020204" pitchFamily="34" charset="0"/>
                        </a:rPr>
                        <a:t>Identificación viral HILA evento 345/Semanas epidemiológicas 2022 - Pasto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393272"/>
                  </a:ext>
                </a:extLst>
              </a:tr>
              <a:tr h="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latin typeface="Arial" panose="020B0604020202020204" pitchFamily="34" charset="0"/>
                          <a:cs typeface="Arial" panose="020B0604020202020204" pitchFamily="34" charset="0"/>
                        </a:rPr>
                        <a:t>Jornada Nacional de Vacunación</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573220"/>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17352" y="2384908"/>
            <a:ext cx="6509551" cy="738664"/>
          </a:xfrm>
          <a:prstGeom prst="rect">
            <a:avLst/>
          </a:prstGeom>
          <a:solidFill>
            <a:srgbClr val="C00000"/>
          </a:solidFill>
          <a:ln>
            <a:noFill/>
          </a:ln>
        </p:spPr>
        <p:txBody>
          <a:bodyPr wrap="square" rtlCol="0">
            <a:spAutoFit/>
          </a:bodyPr>
          <a:lstStyle/>
          <a:p>
            <a:pPr algn="just"/>
            <a:r>
              <a:rPr lang="es-MX" sz="1050" dirty="0">
                <a:solidFill>
                  <a:schemeClr val="bg1"/>
                </a:solidFill>
                <a:latin typeface="Arial" panose="020B0604020202020204" pitchFamily="34" charset="0"/>
                <a:cs typeface="Arial" panose="020B0604020202020204" pitchFamily="34" charset="0"/>
              </a:rPr>
              <a:t>El </a:t>
            </a:r>
            <a:r>
              <a:rPr lang="es-MX" sz="1050" b="1" dirty="0">
                <a:solidFill>
                  <a:schemeClr val="bg1"/>
                </a:solidFill>
                <a:latin typeface="Arial" panose="020B0604020202020204" pitchFamily="34" charset="0"/>
                <a:cs typeface="Arial" panose="020B0604020202020204" pitchFamily="34" charset="0"/>
              </a:rPr>
              <a:t>objetivo principal de este boletín </a:t>
            </a:r>
            <a:r>
              <a:rPr lang="es-MX" sz="1050" dirty="0">
                <a:solidFill>
                  <a:schemeClr val="bg1"/>
                </a:solidFill>
                <a:latin typeface="Arial" panose="020B0604020202020204" pitchFamily="34" charset="0"/>
                <a:cs typeface="Arial" panose="020B0604020202020204" pitchFamily="34" charset="0"/>
              </a:rPr>
              <a:t>es contribuir a informar a la población del Municipio de Pasto (Nariño) articulado al plan de vigilancia de la Secretaria de Salud. Es necesario dejar en claro que la información que se publica en este Boletín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3634134" y="3392913"/>
            <a:ext cx="3092513" cy="2800767"/>
          </a:xfrm>
          <a:prstGeom prst="rect">
            <a:avLst/>
          </a:prstGeom>
          <a:noFill/>
        </p:spPr>
        <p:txBody>
          <a:bodyPr wrap="none" rtlCol="0">
            <a:spAutoFit/>
          </a:bodyPr>
          <a:lstStyle/>
          <a:p>
            <a:pPr algn="ctr"/>
            <a:r>
              <a:rPr lang="es-MX" sz="1600" b="1" dirty="0">
                <a:latin typeface="Arial" panose="020B0604020202020204" pitchFamily="34" charset="0"/>
                <a:cs typeface="Arial" panose="020B0604020202020204" pitchFamily="34" charset="0"/>
              </a:rPr>
              <a:t>German Chamorro</a:t>
            </a:r>
          </a:p>
          <a:p>
            <a:pPr algn="ctr"/>
            <a:r>
              <a:rPr lang="es-MX" sz="1600" dirty="0">
                <a:latin typeface="Arial" panose="020B0604020202020204" pitchFamily="34" charset="0"/>
                <a:cs typeface="Arial" panose="020B0604020202020204" pitchFamily="34" charset="0"/>
              </a:rPr>
              <a:t>Alcalde</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Javier Ruano</a:t>
            </a:r>
          </a:p>
          <a:p>
            <a:pPr algn="ctr"/>
            <a:r>
              <a:rPr lang="es-MX" sz="1600" dirty="0">
                <a:latin typeface="Arial" panose="020B0604020202020204" pitchFamily="34" charset="0"/>
                <a:cs typeface="Arial" panose="020B0604020202020204" pitchFamily="34" charset="0"/>
              </a:rPr>
              <a:t>Secretario de Salud</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Héctor Villota</a:t>
            </a:r>
          </a:p>
          <a:p>
            <a:pPr algn="ctr"/>
            <a:r>
              <a:rPr lang="es-MX" sz="1600" dirty="0">
                <a:latin typeface="Arial" panose="020B0604020202020204" pitchFamily="34" charset="0"/>
                <a:cs typeface="Arial" panose="020B0604020202020204" pitchFamily="34" charset="0"/>
              </a:rPr>
              <a:t>Subsecretario de Salud Pública</a:t>
            </a:r>
          </a:p>
          <a:p>
            <a:pPr algn="ctr"/>
            <a:endParaRPr lang="es-MX" sz="1600"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Luis Fernando Molineros</a:t>
            </a:r>
          </a:p>
          <a:p>
            <a:pPr algn="ctr"/>
            <a:r>
              <a:rPr lang="es-MX" sz="1600" dirty="0" smtClean="0">
                <a:latin typeface="Arial" panose="020B0604020202020204" pitchFamily="34" charset="0"/>
                <a:cs typeface="Arial" panose="020B0604020202020204" pitchFamily="34" charset="0"/>
              </a:rPr>
              <a:t>Epidemiólogo - Salubrista</a:t>
            </a:r>
            <a:endParaRPr lang="es-MX" sz="16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5647242-C43F-65B5-54E7-2AF479B3F0B0}"/>
              </a:ext>
            </a:extLst>
          </p:cNvPr>
          <p:cNvSpPr txBox="1"/>
          <p:nvPr/>
        </p:nvSpPr>
        <p:spPr>
          <a:xfrm>
            <a:off x="137747" y="6546193"/>
            <a:ext cx="6582506" cy="2246769"/>
          </a:xfrm>
          <a:prstGeom prst="rect">
            <a:avLst/>
          </a:prstGeom>
          <a:noFill/>
        </p:spPr>
        <p:txBody>
          <a:bodyPr wrap="square" rtlCol="0">
            <a:spAutoFit/>
          </a:bodyPr>
          <a:lstStyle/>
          <a:p>
            <a:pPr algn="just"/>
            <a:r>
              <a:rPr lang="es-MX" sz="1000" dirty="0">
                <a:latin typeface="Arial" panose="020B0604020202020204" pitchFamily="34" charset="0"/>
                <a:cs typeface="Arial" panose="020B0604020202020204" pitchFamily="34" charset="0"/>
              </a:rPr>
              <a:t>Las enfermedades de transmisión respiratoria emergentes representan un riesgo sustancial para la población, debido a su elevado potencial de diseminación, afectan notoriamente a la población adulta joven productiva y cursan con letalidad relativamente alta en su fase inicial de propagación, además del impacto económico que se produce por el cese de actividades y el colapso de los servicios de salud pues suelen evolucionar a formas graves que requieren hospitalización y provocan emergencias sanitarias, que en algunos casos son de importancia internacional. </a:t>
            </a:r>
          </a:p>
          <a:p>
            <a:pPr algn="just"/>
            <a:endParaRPr lang="es-MX" sz="10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La epidemiología para eventos de IRA en Colombia notificó al SIVIGILA en el 2020 por consulta externa y urgencias un 4.12% (n=4´307.317) del total de consultas por todas las causas (n=104´463.380); siendo notificados para infección respiratoria aguda grave (IRAG) 204 599 registros, de estos se evolucionaron a cuidados intensivos 51.511. Para el 2021 se analizaron 3 440 muestras procedentes de la vigilancia centinela; el 35,1 % (n=1207) fue positivo para virus respiratorios, de estas, el 52,6 % (n=636) fue positivo para Virus Sincitial Respiratorio; el 0,82 % (n=10) fue positivo para Influenza, con predominio principalmente del subtipo A(H3N2) con siete positivos (INS, 2022. [21/11/2022]).</a:t>
            </a:r>
          </a:p>
        </p:txBody>
      </p:sp>
      <p:sp>
        <p:nvSpPr>
          <p:cNvPr id="26" name="CuadroTexto 25">
            <a:extLst>
              <a:ext uri="{FF2B5EF4-FFF2-40B4-BE49-F238E27FC236}">
                <a16:creationId xmlns:a16="http://schemas.microsoft.com/office/drawing/2014/main" id="{4F7468E1-88A8-D7E6-1299-12AE066BE736}"/>
              </a:ext>
            </a:extLst>
          </p:cNvPr>
          <p:cNvSpPr txBox="1"/>
          <p:nvPr/>
        </p:nvSpPr>
        <p:spPr>
          <a:xfrm>
            <a:off x="116347" y="6313845"/>
            <a:ext cx="1266693"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Introducción</a:t>
            </a:r>
          </a:p>
        </p:txBody>
      </p:sp>
      <p:sp>
        <p:nvSpPr>
          <p:cNvPr id="9" name="CuadroTexto 8">
            <a:extLst>
              <a:ext uri="{FF2B5EF4-FFF2-40B4-BE49-F238E27FC236}">
                <a16:creationId xmlns:a16="http://schemas.microsoft.com/office/drawing/2014/main" id="{7CF3A1A0-1B40-EBE3-9CE9-7B80355606E9}"/>
              </a:ext>
            </a:extLst>
          </p:cNvPr>
          <p:cNvSpPr txBox="1"/>
          <p:nvPr/>
        </p:nvSpPr>
        <p:spPr>
          <a:xfrm>
            <a:off x="2442179" y="665820"/>
            <a:ext cx="4344759"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pic>
        <p:nvPicPr>
          <p:cNvPr id="22" name="Imagen 21">
            <a:extLst>
              <a:ext uri="{FF2B5EF4-FFF2-40B4-BE49-F238E27FC236}">
                <a16:creationId xmlns:a16="http://schemas.microsoft.com/office/drawing/2014/main" id="{4D9B3650-D2B6-E87C-0A85-9FD249BCE95B}"/>
              </a:ext>
            </a:extLst>
          </p:cNvPr>
          <p:cNvPicPr>
            <a:picLocks noChangeAspect="1"/>
          </p:cNvPicPr>
          <p:nvPr/>
        </p:nvPicPr>
        <p:blipFill rotWithShape="1">
          <a:blip r:embed="rId3">
            <a:alphaModFix amt="20000"/>
          </a:blip>
          <a:srcRect l="46890" r="2990" b="55034"/>
          <a:stretch/>
        </p:blipFill>
        <p:spPr>
          <a:xfrm>
            <a:off x="0" y="6152619"/>
            <a:ext cx="2252546" cy="2673842"/>
          </a:xfrm>
          <a:prstGeom prst="rect">
            <a:avLst/>
          </a:prstGeom>
        </p:spPr>
      </p:pic>
    </p:spTree>
    <p:extLst>
      <p:ext uri="{BB962C8B-B14F-4D97-AF65-F5344CB8AC3E}">
        <p14:creationId xmlns:p14="http://schemas.microsoft.com/office/powerpoint/2010/main" val="224761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3" name="CuadroTexto 12">
            <a:extLst>
              <a:ext uri="{FF2B5EF4-FFF2-40B4-BE49-F238E27FC236}">
                <a16:creationId xmlns:a16="http://schemas.microsoft.com/office/drawing/2014/main" id="{2A76CF50-E907-EE51-92CF-36A45FC1C182}"/>
              </a:ext>
            </a:extLst>
          </p:cNvPr>
          <p:cNvSpPr txBox="1"/>
          <p:nvPr/>
        </p:nvSpPr>
        <p:spPr>
          <a:xfrm>
            <a:off x="2285510" y="775160"/>
            <a:ext cx="4344759"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sp>
        <p:nvSpPr>
          <p:cNvPr id="18" name="CuadroTexto 17">
            <a:extLst>
              <a:ext uri="{FF2B5EF4-FFF2-40B4-BE49-F238E27FC236}">
                <a16:creationId xmlns:a16="http://schemas.microsoft.com/office/drawing/2014/main" id="{C981940C-012E-BE42-50C2-2FC0434D26F8}"/>
              </a:ext>
            </a:extLst>
          </p:cNvPr>
          <p:cNvSpPr txBox="1"/>
          <p:nvPr/>
        </p:nvSpPr>
        <p:spPr>
          <a:xfrm>
            <a:off x="226982" y="2365797"/>
            <a:ext cx="4846823" cy="739177"/>
          </a:xfrm>
          <a:prstGeom prst="rect">
            <a:avLst/>
          </a:prstGeom>
          <a:solidFill>
            <a:srgbClr val="C00000"/>
          </a:solidFill>
          <a:ln>
            <a:noFill/>
          </a:ln>
        </p:spPr>
        <p:txBody>
          <a:bodyPr wrap="square" rtlCol="0">
            <a:spAutoFit/>
          </a:bodyPr>
          <a:lstStyle/>
          <a:p>
            <a:pPr algn="just"/>
            <a:r>
              <a:rPr lang="es-MX" sz="1051" dirty="0">
                <a:solidFill>
                  <a:schemeClr val="bg1"/>
                </a:solidFill>
                <a:latin typeface="Arial" panose="020B0604020202020204" pitchFamily="34" charset="0"/>
                <a:cs typeface="Arial" panose="020B0604020202020204" pitchFamily="34" charset="0"/>
              </a:rPr>
              <a:t>La Infección Respiratoria Aguda (IRA) se considera como una de las principales causas de morbilidad y mortalidad en el mundo, pues, en promedio, cada año suceden 3.460.000 muertes por esta enfermedad, que afectan a todas las poblaciones del mundo (1)  (</a:t>
            </a:r>
            <a:r>
              <a:rPr lang="es-MX" sz="1051" dirty="0" err="1">
                <a:solidFill>
                  <a:schemeClr val="bg1"/>
                </a:solidFill>
                <a:latin typeface="Arial" panose="020B0604020202020204" pitchFamily="34" charset="0"/>
                <a:cs typeface="Arial" panose="020B0604020202020204" pitchFamily="34" charset="0"/>
              </a:rPr>
              <a:t>MinSalud</a:t>
            </a:r>
            <a:r>
              <a:rPr lang="es-MX" sz="1051" dirty="0">
                <a:solidFill>
                  <a:schemeClr val="bg1"/>
                </a:solidFill>
                <a:latin typeface="Arial" panose="020B0604020202020204" pitchFamily="34" charset="0"/>
                <a:cs typeface="Arial" panose="020B0604020202020204" pitchFamily="34" charset="0"/>
              </a:rPr>
              <a:t>, 2022). </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4" y="8878438"/>
            <a:ext cx="4780161"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8"/>
            <a:ext cx="3153492" cy="307777"/>
          </a:xfrm>
          <a:prstGeom prst="rect">
            <a:avLst/>
          </a:prstGeom>
          <a:no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26" name="CuadroTexto 25">
            <a:extLst>
              <a:ext uri="{FF2B5EF4-FFF2-40B4-BE49-F238E27FC236}">
                <a16:creationId xmlns:a16="http://schemas.microsoft.com/office/drawing/2014/main" id="{9DC16248-697E-CA31-8AA8-B15A88E20871}"/>
              </a:ext>
            </a:extLst>
          </p:cNvPr>
          <p:cNvSpPr txBox="1"/>
          <p:nvPr/>
        </p:nvSpPr>
        <p:spPr>
          <a:xfrm>
            <a:off x="139317" y="3135751"/>
            <a:ext cx="6579363" cy="415755"/>
          </a:xfrm>
          <a:prstGeom prst="rect">
            <a:avLst/>
          </a:prstGeom>
          <a:noFill/>
        </p:spPr>
        <p:txBody>
          <a:bodyPr wrap="square">
            <a:spAutoFit/>
          </a:bodyPr>
          <a:lstStyle/>
          <a:p>
            <a:pPr algn="just"/>
            <a:r>
              <a:rPr lang="es-MX" sz="1051" b="1" dirty="0">
                <a:latin typeface="Arial" panose="020B0604020202020204" pitchFamily="34" charset="0"/>
                <a:cs typeface="Arial" panose="020B0604020202020204" pitchFamily="34" charset="0"/>
              </a:rPr>
              <a:t>Etiología de la IRA según el tipo Etiológico: Los principales agentes causales de infección respiratoria aguda.</a:t>
            </a:r>
          </a:p>
        </p:txBody>
      </p:sp>
      <p:pic>
        <p:nvPicPr>
          <p:cNvPr id="3" name="Imagen 2">
            <a:extLst>
              <a:ext uri="{FF2B5EF4-FFF2-40B4-BE49-F238E27FC236}">
                <a16:creationId xmlns:a16="http://schemas.microsoft.com/office/drawing/2014/main" id="{1EB234DD-1727-5FE9-9F72-DC454A6397CA}"/>
              </a:ext>
            </a:extLst>
          </p:cNvPr>
          <p:cNvPicPr>
            <a:picLocks noChangeAspect="1"/>
          </p:cNvPicPr>
          <p:nvPr/>
        </p:nvPicPr>
        <p:blipFill rotWithShape="1">
          <a:blip r:embed="rId3">
            <a:alphaModFix amt="20000"/>
          </a:blip>
          <a:srcRect r="55115" b="22608"/>
          <a:stretch/>
        </p:blipFill>
        <p:spPr>
          <a:xfrm>
            <a:off x="4850718" y="261939"/>
            <a:ext cx="2007282" cy="4579149"/>
          </a:xfrm>
          <a:prstGeom prst="rect">
            <a:avLst/>
          </a:prstGeom>
        </p:spPr>
      </p:pic>
      <p:graphicFrame>
        <p:nvGraphicFramePr>
          <p:cNvPr id="12" name="Tabla 11">
            <a:extLst>
              <a:ext uri="{FF2B5EF4-FFF2-40B4-BE49-F238E27FC236}">
                <a16:creationId xmlns:a16="http://schemas.microsoft.com/office/drawing/2014/main" id="{758DB7B5-A51A-5020-632A-62D746DEDB0A}"/>
              </a:ext>
            </a:extLst>
          </p:cNvPr>
          <p:cNvGraphicFramePr>
            <a:graphicFrameLocks noGrp="1"/>
          </p:cNvGraphicFramePr>
          <p:nvPr>
            <p:extLst>
              <p:ext uri="{D42A27DB-BD31-4B8C-83A1-F6EECF244321}">
                <p14:modId xmlns:p14="http://schemas.microsoft.com/office/powerpoint/2010/main" val="747342439"/>
              </p:ext>
            </p:extLst>
          </p:nvPr>
        </p:nvGraphicFramePr>
        <p:xfrm>
          <a:off x="746708" y="5285583"/>
          <a:ext cx="5653405" cy="1924050"/>
        </p:xfrm>
        <a:graphic>
          <a:graphicData uri="http://schemas.openxmlformats.org/drawingml/2006/table">
            <a:tbl>
              <a:tblPr/>
              <a:tblGrid>
                <a:gridCol w="2475230">
                  <a:extLst>
                    <a:ext uri="{9D8B030D-6E8A-4147-A177-3AD203B41FA5}">
                      <a16:colId xmlns:a16="http://schemas.microsoft.com/office/drawing/2014/main" val="1916058121"/>
                    </a:ext>
                  </a:extLst>
                </a:gridCol>
                <a:gridCol w="3178175">
                  <a:extLst>
                    <a:ext uri="{9D8B030D-6E8A-4147-A177-3AD203B41FA5}">
                      <a16:colId xmlns:a16="http://schemas.microsoft.com/office/drawing/2014/main" val="944272170"/>
                    </a:ext>
                  </a:extLst>
                </a:gridCol>
              </a:tblGrid>
              <a:tr h="179705">
                <a:tc>
                  <a:txBody>
                    <a:bodyPr/>
                    <a:lstStyle/>
                    <a:p>
                      <a:pPr algn="ctr">
                        <a:lnSpc>
                          <a:spcPct val="107000"/>
                        </a:lnSpc>
                        <a:spcAft>
                          <a:spcPts val="800"/>
                        </a:spcAft>
                      </a:pPr>
                      <a:r>
                        <a:rPr lang="es-MX"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Agente Etiológico</a:t>
                      </a:r>
                      <a:endParaRPr lang="es-MX"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s-MX"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Período de Incubación</a:t>
                      </a:r>
                      <a:endParaRPr lang="es-MX"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46483095"/>
                  </a:ext>
                </a:extLst>
              </a:tr>
              <a:tr h="179705">
                <a:tc>
                  <a:txBody>
                    <a:bodyPr/>
                    <a:lstStyle/>
                    <a:p>
                      <a:pPr>
                        <a:lnSpc>
                          <a:spcPct val="107000"/>
                        </a:lnSpc>
                        <a:spcAft>
                          <a:spcPts val="800"/>
                        </a:spcAft>
                      </a:pPr>
                      <a:r>
                        <a:rPr lang="es-MX" sz="1100" b="1" dirty="0">
                          <a:effectLst/>
                          <a:latin typeface="Arial" panose="020B0604020202020204" pitchFamily="34" charset="0"/>
                          <a:ea typeface="Calibri" panose="020F0502020204030204" pitchFamily="34" charset="0"/>
                          <a:cs typeface="Arial" panose="020B0604020202020204" pitchFamily="34" charset="0"/>
                        </a:rPr>
                        <a:t>Influenza </a:t>
                      </a:r>
                      <a:r>
                        <a:rPr lang="es-MX" sz="1100" b="0" dirty="0">
                          <a:effectLst/>
                          <a:latin typeface="Arial" panose="020B0604020202020204" pitchFamily="34" charset="0"/>
                          <a:ea typeface="Calibri" panose="020F0502020204030204" pitchFamily="34" charset="0"/>
                          <a:cs typeface="Arial" panose="020B0604020202020204" pitchFamily="34" charset="0"/>
                        </a:rPr>
                        <a:t>(virus tipos A, B y C)</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1 a 5 días aproximadamente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206923"/>
                  </a:ext>
                </a:extLst>
              </a:tr>
              <a:tr h="168275">
                <a:tc>
                  <a:txBody>
                    <a:bodyPr/>
                    <a:lstStyle/>
                    <a:p>
                      <a:pPr>
                        <a:lnSpc>
                          <a:spcPct val="107000"/>
                        </a:lnSpc>
                        <a:spcAft>
                          <a:spcPts val="800"/>
                        </a:spcAft>
                      </a:pPr>
                      <a:r>
                        <a:rPr lang="es-MX" sz="1100" b="1" dirty="0" err="1">
                          <a:effectLst/>
                          <a:latin typeface="Arial" panose="020B0604020202020204" pitchFamily="34" charset="0"/>
                          <a:ea typeface="Calibri" panose="020F0502020204030204" pitchFamily="34" charset="0"/>
                          <a:cs typeface="Arial" panose="020B0604020202020204" pitchFamily="34" charset="0"/>
                        </a:rPr>
                        <a:t>Parainfluenza</a:t>
                      </a:r>
                      <a:r>
                        <a:rPr lang="es-MX" sz="1100" b="1" dirty="0">
                          <a:effectLst/>
                          <a:latin typeface="Arial" panose="020B0604020202020204" pitchFamily="34" charset="0"/>
                          <a:ea typeface="Calibri" panose="020F0502020204030204" pitchFamily="34" charset="0"/>
                          <a:cs typeface="Arial" panose="020B0604020202020204" pitchFamily="34" charset="0"/>
                        </a:rPr>
                        <a:t> </a:t>
                      </a:r>
                      <a:r>
                        <a:rPr lang="es-MX" sz="1100" b="0" dirty="0">
                          <a:effectLst/>
                          <a:latin typeface="Arial" panose="020B0604020202020204" pitchFamily="34" charset="0"/>
                          <a:ea typeface="Calibri" panose="020F0502020204030204" pitchFamily="34" charset="0"/>
                          <a:cs typeface="Arial" panose="020B0604020202020204" pitchFamily="34" charset="0"/>
                        </a:rPr>
                        <a:t>(tipos 1, 2, 3 y 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2 a 6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055936"/>
                  </a:ext>
                </a:extLst>
              </a:tr>
              <a:tr h="167005">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Virus sincitial respiratorio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3 a 6 días, con variabilidad de 2 a 8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653776"/>
                  </a:ext>
                </a:extLst>
              </a:tr>
              <a:tr h="144145">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Coronavirus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14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748041"/>
                  </a:ext>
                </a:extLst>
              </a:tr>
              <a:tr h="76200">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Adenovirus: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2 a 14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896889"/>
                  </a:ext>
                </a:extLst>
              </a:tr>
              <a:tr h="198120">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Rhinovirus: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1 a 4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137538"/>
                  </a:ext>
                </a:extLst>
              </a:tr>
              <a:tr h="167005">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Metapneumovirus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4 a 6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514135"/>
                  </a:ext>
                </a:extLst>
              </a:tr>
              <a:tr h="158750">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Bocavirus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5 a 14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68459"/>
                  </a:ext>
                </a:extLst>
              </a:tr>
              <a:tr h="135255">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Streptococcus pneumoniae</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a:effectLst/>
                          <a:latin typeface="Arial" panose="020B0604020202020204" pitchFamily="34" charset="0"/>
                          <a:ea typeface="Calibri" panose="020F0502020204030204" pitchFamily="34" charset="0"/>
                          <a:cs typeface="Arial" panose="020B0604020202020204" pitchFamily="34" charset="0"/>
                        </a:rPr>
                        <a:t>1 a 3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280083"/>
                  </a:ext>
                </a:extLst>
              </a:tr>
              <a:tr h="198755">
                <a:tc>
                  <a:txBody>
                    <a:bodyPr/>
                    <a:lstStyle/>
                    <a:p>
                      <a:pPr>
                        <a:lnSpc>
                          <a:spcPct val="107000"/>
                        </a:lnSpc>
                        <a:spcAft>
                          <a:spcPts val="800"/>
                        </a:spcAft>
                      </a:pPr>
                      <a:r>
                        <a:rPr lang="es-MX" sz="1100" b="1">
                          <a:effectLst/>
                          <a:latin typeface="Arial" panose="020B0604020202020204" pitchFamily="34" charset="0"/>
                          <a:ea typeface="Calibri" panose="020F0502020204030204" pitchFamily="34" charset="0"/>
                          <a:cs typeface="Arial" panose="020B0604020202020204" pitchFamily="34" charset="0"/>
                        </a:rPr>
                        <a:t>Haemophilus influenzae</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2 a 4 días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37515"/>
                  </a:ext>
                </a:extLst>
              </a:tr>
            </a:tbl>
          </a:graphicData>
        </a:graphic>
      </p:graphicFrame>
      <p:pic>
        <p:nvPicPr>
          <p:cNvPr id="24" name="Imagen 23">
            <a:extLst>
              <a:ext uri="{FF2B5EF4-FFF2-40B4-BE49-F238E27FC236}">
                <a16:creationId xmlns:a16="http://schemas.microsoft.com/office/drawing/2014/main" id="{3E9F54C7-A503-6775-2FA7-48A6B3FF0488}"/>
              </a:ext>
            </a:extLst>
          </p:cNvPr>
          <p:cNvPicPr>
            <a:picLocks noChangeAspect="1"/>
          </p:cNvPicPr>
          <p:nvPr/>
        </p:nvPicPr>
        <p:blipFill rotWithShape="1">
          <a:blip r:embed="rId3">
            <a:alphaModFix amt="20000"/>
          </a:blip>
          <a:srcRect l="46890" r="2990" b="22608"/>
          <a:stretch/>
        </p:blipFill>
        <p:spPr>
          <a:xfrm>
            <a:off x="0" y="7277099"/>
            <a:ext cx="800196" cy="1634792"/>
          </a:xfrm>
          <a:prstGeom prst="rect">
            <a:avLst/>
          </a:prstGeom>
        </p:spPr>
      </p:pic>
      <p:sp>
        <p:nvSpPr>
          <p:cNvPr id="30" name="CuadroTexto 29">
            <a:extLst>
              <a:ext uri="{FF2B5EF4-FFF2-40B4-BE49-F238E27FC236}">
                <a16:creationId xmlns:a16="http://schemas.microsoft.com/office/drawing/2014/main" id="{E82340A6-4BED-CE58-6343-C0BCC391224F}"/>
              </a:ext>
            </a:extLst>
          </p:cNvPr>
          <p:cNvSpPr txBox="1"/>
          <p:nvPr/>
        </p:nvSpPr>
        <p:spPr>
          <a:xfrm>
            <a:off x="164110" y="7446191"/>
            <a:ext cx="6562793" cy="1223412"/>
          </a:xfrm>
          <a:prstGeom prst="rect">
            <a:avLst/>
          </a:prstGeom>
          <a:noFill/>
        </p:spPr>
        <p:txBody>
          <a:bodyPr wrap="square">
            <a:spAutoFit/>
          </a:bodyPr>
          <a:lstStyle/>
          <a:p>
            <a:pPr algn="just"/>
            <a:r>
              <a:rPr lang="es-MX" sz="1050" b="1" dirty="0">
                <a:latin typeface="Arial" panose="020B0604020202020204" pitchFamily="34" charset="0"/>
                <a:cs typeface="Arial" panose="020B0604020202020204" pitchFamily="34" charset="0"/>
              </a:rPr>
              <a:t>Transmisibilidad: </a:t>
            </a:r>
            <a:r>
              <a:rPr lang="es-MX" sz="1050" dirty="0">
                <a:latin typeface="Arial" panose="020B0604020202020204" pitchFamily="34" charset="0"/>
                <a:cs typeface="Arial" panose="020B0604020202020204" pitchFamily="34" charset="0"/>
              </a:rPr>
              <a:t>Tiene fácil propagación y se transmite rápidamente en entornos como las escuelas y las residencias de ancianos. Al toser o estornudar, las personas infectadas dispersan en el aire, a distancias de hasta 1 metro, </a:t>
            </a:r>
            <a:r>
              <a:rPr lang="es-MX" sz="1050" dirty="0" err="1">
                <a:latin typeface="Arial" panose="020B0604020202020204" pitchFamily="34" charset="0"/>
                <a:cs typeface="Arial" panose="020B0604020202020204" pitchFamily="34" charset="0"/>
              </a:rPr>
              <a:t>gotículas</a:t>
            </a:r>
            <a:r>
              <a:rPr lang="es-MX" sz="1050" dirty="0">
                <a:latin typeface="Arial" panose="020B0604020202020204" pitchFamily="34" charset="0"/>
                <a:cs typeface="Arial" panose="020B0604020202020204" pitchFamily="34" charset="0"/>
              </a:rPr>
              <a:t> infecciosas (con virus), infectando así a las personas cercanas que inspiran esas </a:t>
            </a:r>
            <a:r>
              <a:rPr lang="es-MX" sz="1050" dirty="0" err="1">
                <a:latin typeface="Arial" panose="020B0604020202020204" pitchFamily="34" charset="0"/>
                <a:cs typeface="Arial" panose="020B0604020202020204" pitchFamily="34" charset="0"/>
              </a:rPr>
              <a:t>gotículas</a:t>
            </a:r>
            <a:r>
              <a:rPr lang="es-MX" sz="1050" dirty="0">
                <a:latin typeface="Arial" panose="020B0604020202020204" pitchFamily="34" charset="0"/>
                <a:cs typeface="Arial" panose="020B0604020202020204" pitchFamily="34" charset="0"/>
              </a:rPr>
              <a:t> o a través de las manos contaminadas. </a:t>
            </a:r>
          </a:p>
          <a:p>
            <a:pPr algn="just"/>
            <a:endParaRPr lang="es-MX" sz="1050" b="1" dirty="0">
              <a:latin typeface="Arial" panose="020B0604020202020204" pitchFamily="34" charset="0"/>
              <a:cs typeface="Arial" panose="020B0604020202020204" pitchFamily="34" charset="0"/>
            </a:endParaRPr>
          </a:p>
          <a:p>
            <a:pPr algn="just"/>
            <a:r>
              <a:rPr lang="es-ES" sz="1050" b="1" dirty="0">
                <a:latin typeface="Arial" panose="020B0604020202020204" pitchFamily="34" charset="0"/>
                <a:cs typeface="Arial" panose="020B0604020202020204" pitchFamily="34" charset="0"/>
              </a:rPr>
              <a:t>Prevención:</a:t>
            </a:r>
            <a:r>
              <a:rPr lang="es-ES" sz="1050" dirty="0">
                <a:latin typeface="Arial" panose="020B0604020202020204" pitchFamily="34" charset="0"/>
                <a:cs typeface="Arial" panose="020B0604020202020204" pitchFamily="34" charset="0"/>
              </a:rPr>
              <a:t> hay que lavarse las manos frecuentemente y cubrirse la boca y la nariz con un pañuelo al toser, usar cubrebocas en sitios de cerrados o de mayor afluencia (INS, 2022. [21/11/2022]).</a:t>
            </a:r>
          </a:p>
        </p:txBody>
      </p:sp>
      <p:sp>
        <p:nvSpPr>
          <p:cNvPr id="2" name="CuadroTexto 1">
            <a:extLst>
              <a:ext uri="{FF2B5EF4-FFF2-40B4-BE49-F238E27FC236}">
                <a16:creationId xmlns:a16="http://schemas.microsoft.com/office/drawing/2014/main" id="{541FEDFC-DD9A-0C6F-536A-243724EBF417}"/>
              </a:ext>
            </a:extLst>
          </p:cNvPr>
          <p:cNvSpPr txBox="1"/>
          <p:nvPr/>
        </p:nvSpPr>
        <p:spPr>
          <a:xfrm>
            <a:off x="139317" y="3538096"/>
            <a:ext cx="6562793" cy="1708160"/>
          </a:xfrm>
          <a:prstGeom prst="rect">
            <a:avLst/>
          </a:prstGeom>
          <a:noFill/>
        </p:spPr>
        <p:txBody>
          <a:bodyPr wrap="square">
            <a:spAutoFit/>
          </a:bodyPr>
          <a:lstStyle/>
          <a:p>
            <a:pPr algn="just"/>
            <a:r>
              <a:rPr lang="es-MX" sz="1050" dirty="0">
                <a:latin typeface="Arial" panose="020B0604020202020204" pitchFamily="34" charset="0"/>
                <a:cs typeface="Arial" panose="020B0604020202020204" pitchFamily="34" charset="0"/>
              </a:rPr>
              <a:t>La IRA constituye un grupo de enfermedades que afectan el aparato respiratorio alto y bajo; pueden ser causadas por diferentes microorganismos como virus y bacterias, entre otros, con evolución menor a 15 días; puede causar desde un resfriado común hasta complicaciones más severas como neumonía e incluso puede ocasionar la muerte (OPS, 2014).</a:t>
            </a:r>
          </a:p>
          <a:p>
            <a:pPr algn="just"/>
            <a:endParaRPr lang="es-MX" sz="1050" dirty="0">
              <a:latin typeface="Arial" panose="020B0604020202020204" pitchFamily="34" charset="0"/>
              <a:cs typeface="Arial" panose="020B0604020202020204" pitchFamily="34" charset="0"/>
            </a:endParaRPr>
          </a:p>
          <a:p>
            <a:pPr algn="just"/>
            <a:r>
              <a:rPr lang="es-MX" sz="1050" dirty="0">
                <a:latin typeface="Arial" panose="020B0604020202020204" pitchFamily="34" charset="0"/>
                <a:cs typeface="Arial" panose="020B0604020202020204" pitchFamily="34" charset="0"/>
              </a:rPr>
              <a:t>Los cuadros leves son generalmente de naturaleza viral, altamente contagiosos y de corta duración; incluyen fiebre de inicio súbito, tos y otros síntomas del tracto respiratorio superior como dolor de garganta, rinorrea y síntomas sistémicos como dolor de cabeza, dolores musculares y fatiga. Aunque generalmente la enfermedad se resuelve en pocos días, la tos y el malestar pueden persistir más de dos semanas (Humanitarianresponse.info, 2012). </a:t>
            </a:r>
          </a:p>
        </p:txBody>
      </p:sp>
      <p:sp>
        <p:nvSpPr>
          <p:cNvPr id="7" name="CuadroTexto 6">
            <a:extLst>
              <a:ext uri="{FF2B5EF4-FFF2-40B4-BE49-F238E27FC236}">
                <a16:creationId xmlns:a16="http://schemas.microsoft.com/office/drawing/2014/main" id="{A2519B0D-52E6-D883-F99A-AE7F68BC0B0B}"/>
              </a:ext>
            </a:extLst>
          </p:cNvPr>
          <p:cNvSpPr txBox="1"/>
          <p:nvPr/>
        </p:nvSpPr>
        <p:spPr>
          <a:xfrm>
            <a:off x="204434" y="7189656"/>
            <a:ext cx="2262522" cy="246221"/>
          </a:xfrm>
          <a:prstGeom prst="rect">
            <a:avLst/>
          </a:prstGeom>
          <a:noFill/>
        </p:spPr>
        <p:txBody>
          <a:bodyPr wrap="square">
            <a:spAutoFit/>
          </a:bodyPr>
          <a:lstStyle/>
          <a:p>
            <a:r>
              <a:rPr lang="es-MX" sz="1000" dirty="0">
                <a:latin typeface="Arial" panose="020B0604020202020204" pitchFamily="34" charset="0"/>
                <a:cs typeface="Arial" panose="020B0604020202020204" pitchFamily="34" charset="0"/>
              </a:rPr>
              <a:t>Fuente. INS, 2022. [21/11/2022].</a:t>
            </a:r>
          </a:p>
        </p:txBody>
      </p:sp>
    </p:spTree>
    <p:extLst>
      <p:ext uri="{BB962C8B-B14F-4D97-AF65-F5344CB8AC3E}">
        <p14:creationId xmlns:p14="http://schemas.microsoft.com/office/powerpoint/2010/main" val="100022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7"/>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noFill/>
        </p:spPr>
        <p:txBody>
          <a:bodyPr wrap="none" rtlCol="0">
            <a:spAutoFit/>
          </a:bodyPr>
          <a:lstStyle/>
          <a:p>
            <a:r>
              <a:rPr lang="es-MX" sz="24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52098" y="8896776"/>
            <a:ext cx="4780161" cy="215444"/>
          </a:xfrm>
          <a:prstGeom prst="rect">
            <a:avLst/>
          </a:prstGeom>
          <a:solidFill>
            <a:srgbClr val="C00000"/>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42506" y="1696786"/>
            <a:ext cx="3164713" cy="307777"/>
          </a:xfrm>
          <a:prstGeom prst="rect">
            <a:avLst/>
          </a:prstGeom>
          <a:no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9" name="CuadroTexto 8">
            <a:extLst>
              <a:ext uri="{FF2B5EF4-FFF2-40B4-BE49-F238E27FC236}">
                <a16:creationId xmlns:a16="http://schemas.microsoft.com/office/drawing/2014/main" id="{EA0D048C-7ED2-47A7-DB7A-2D3EE0643C89}"/>
              </a:ext>
            </a:extLst>
          </p:cNvPr>
          <p:cNvSpPr txBox="1"/>
          <p:nvPr/>
        </p:nvSpPr>
        <p:spPr>
          <a:xfrm>
            <a:off x="2442178" y="509005"/>
            <a:ext cx="4344760"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sp>
        <p:nvSpPr>
          <p:cNvPr id="12" name="CuadroTexto 11">
            <a:extLst>
              <a:ext uri="{FF2B5EF4-FFF2-40B4-BE49-F238E27FC236}">
                <a16:creationId xmlns:a16="http://schemas.microsoft.com/office/drawing/2014/main" id="{31F67F61-BE1C-8B9E-580D-C6D311CD8805}"/>
              </a:ext>
            </a:extLst>
          </p:cNvPr>
          <p:cNvSpPr txBox="1"/>
          <p:nvPr/>
        </p:nvSpPr>
        <p:spPr>
          <a:xfrm>
            <a:off x="478164" y="7625630"/>
            <a:ext cx="4691601" cy="230832"/>
          </a:xfrm>
          <a:prstGeom prst="rect">
            <a:avLst/>
          </a:prstGeom>
          <a:noFill/>
        </p:spPr>
        <p:txBody>
          <a:bodyPr wrap="square">
            <a:spAutoFit/>
          </a:bodyPr>
          <a:lstStyle/>
          <a:p>
            <a:r>
              <a:rPr lang="es-MX" sz="900" b="1" dirty="0"/>
              <a:t>Fuente: </a:t>
            </a:r>
            <a:r>
              <a:rPr lang="es-MX" sz="900" dirty="0"/>
              <a:t>Estándares globales para la vigilancia epidemiológica de la influenza; OMS - 2013</a:t>
            </a:r>
          </a:p>
        </p:txBody>
      </p:sp>
      <p:graphicFrame>
        <p:nvGraphicFramePr>
          <p:cNvPr id="3" name="Tabla 2">
            <a:extLst>
              <a:ext uri="{FF2B5EF4-FFF2-40B4-BE49-F238E27FC236}">
                <a16:creationId xmlns:a16="http://schemas.microsoft.com/office/drawing/2014/main" id="{D086BA75-64F7-3F14-AD12-982101485EF6}"/>
              </a:ext>
            </a:extLst>
          </p:cNvPr>
          <p:cNvGraphicFramePr>
            <a:graphicFrameLocks noGrp="1"/>
          </p:cNvGraphicFramePr>
          <p:nvPr>
            <p:extLst>
              <p:ext uri="{D42A27DB-BD31-4B8C-83A1-F6EECF244321}">
                <p14:modId xmlns:p14="http://schemas.microsoft.com/office/powerpoint/2010/main" val="546837898"/>
              </p:ext>
            </p:extLst>
          </p:nvPr>
        </p:nvGraphicFramePr>
        <p:xfrm>
          <a:off x="434898" y="4479188"/>
          <a:ext cx="6024079" cy="3693351"/>
        </p:xfrm>
        <a:graphic>
          <a:graphicData uri="http://schemas.openxmlformats.org/drawingml/2006/table">
            <a:tbl>
              <a:tblPr firstRow="1" firstCol="1" bandRow="1"/>
              <a:tblGrid>
                <a:gridCol w="1855078">
                  <a:extLst>
                    <a:ext uri="{9D8B030D-6E8A-4147-A177-3AD203B41FA5}">
                      <a16:colId xmlns:a16="http://schemas.microsoft.com/office/drawing/2014/main" val="3246210836"/>
                    </a:ext>
                  </a:extLst>
                </a:gridCol>
                <a:gridCol w="4169001">
                  <a:extLst>
                    <a:ext uri="{9D8B030D-6E8A-4147-A177-3AD203B41FA5}">
                      <a16:colId xmlns:a16="http://schemas.microsoft.com/office/drawing/2014/main" val="4222041228"/>
                    </a:ext>
                  </a:extLst>
                </a:gridCol>
              </a:tblGrid>
              <a:tr h="0">
                <a:tc>
                  <a:txBody>
                    <a:bodyPr/>
                    <a:lstStyle/>
                    <a:p>
                      <a:pPr algn="ctr">
                        <a:lnSpc>
                          <a:spcPct val="107000"/>
                        </a:lnSpc>
                        <a:spcAft>
                          <a:spcPts val="800"/>
                        </a:spcAft>
                      </a:pPr>
                      <a:r>
                        <a:rPr lang="es-MX"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Tipo de caso</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s-MX"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Características de la clasificación</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96152127"/>
                  </a:ext>
                </a:extLst>
              </a:tr>
              <a:tr h="0">
                <a:tc>
                  <a:txBody>
                    <a:bodyPr/>
                    <a:lstStyle/>
                    <a:p>
                      <a:pPr>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Caso sospechoso de ESI</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050">
                          <a:effectLst/>
                          <a:latin typeface="Arial" panose="020B0604020202020204" pitchFamily="34" charset="0"/>
                          <a:ea typeface="Calibri" panose="020F0502020204030204" pitchFamily="34" charset="0"/>
                          <a:cs typeface="Times New Roman" panose="02020603050405020304" pitchFamily="18" charset="0"/>
                        </a:rPr>
                        <a:t>Persona que presenta Infección Respiratoria Aguda, con fiebre ≥ 38˚C y tos de no más de siete días de evolución, que requiera manejo ambulatorio. </a:t>
                      </a:r>
                      <a:endParaRPr lang="es-MX"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502608"/>
                  </a:ext>
                </a:extLst>
              </a:tr>
              <a:tr h="0">
                <a:tc>
                  <a:txBody>
                    <a:bodyPr/>
                    <a:lstStyle/>
                    <a:p>
                      <a:pPr>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Caso sospechoso de IRAG</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050">
                          <a:effectLst/>
                          <a:latin typeface="Arial" panose="020B0604020202020204" pitchFamily="34" charset="0"/>
                          <a:ea typeface="Calibri" panose="020F0502020204030204" pitchFamily="34" charset="0"/>
                          <a:cs typeface="Times New Roman" panose="02020603050405020304" pitchFamily="18" charset="0"/>
                        </a:rPr>
                        <a:t>Persona con infección respiratoria aguda con antecedentes de fiebre y tos no mayor a 10 días de evolución, que requiera manejo intrahospitalario. </a:t>
                      </a:r>
                      <a:endParaRPr lang="es-MX"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76170"/>
                  </a:ext>
                </a:extLst>
              </a:tr>
              <a:tr h="0">
                <a:tc>
                  <a:txBody>
                    <a:bodyPr/>
                    <a:lstStyle/>
                    <a:p>
                      <a:pPr>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Caso confirmado para ESI– IRAG por laboratorio</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Persona que cumple la definición de caso y al cual se le confirma agente etiológico mediante alguna de las siguientes pruebas: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 Técnica de inmunofluorescencia indirecta (VSR, Adenovirus,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Parainfluenza</a:t>
                      </a:r>
                      <a:r>
                        <a:rPr lang="es-MX" sz="1050" dirty="0">
                          <a:effectLst/>
                          <a:latin typeface="Arial" panose="020B0604020202020204" pitchFamily="34" charset="0"/>
                          <a:ea typeface="Calibri" panose="020F0502020204030204" pitchFamily="34" charset="0"/>
                          <a:cs typeface="Times New Roman" panose="02020603050405020304" pitchFamily="18" charset="0"/>
                        </a:rPr>
                        <a:t> 1, 2 y 3, entre otros)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 RT-PCR en tiempo real: para los subtipos de influenza A e influenza B y otros virus respiratorios (VSR, ADV, h MPV,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CoV</a:t>
                      </a:r>
                      <a:r>
                        <a:rPr lang="es-MX" sz="1050" dirty="0">
                          <a:effectLst/>
                          <a:latin typeface="Arial" panose="020B0604020202020204" pitchFamily="34" charset="0"/>
                          <a:ea typeface="Calibri" panose="020F0502020204030204" pitchFamily="34" charset="0"/>
                          <a:cs typeface="Times New Roman" panose="02020603050405020304" pitchFamily="18" charset="0"/>
                        </a:rPr>
                        <a:t> entre otros) • Detección por Inmunohistoquímica de antígenos virales de influenza u otro virus respiratorio (VSR, adenovirus,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parainfluenza</a:t>
                      </a:r>
                      <a:r>
                        <a:rPr lang="es-MX" sz="1050" dirty="0">
                          <a:effectLst/>
                          <a:latin typeface="Arial" panose="020B0604020202020204" pitchFamily="34" charset="0"/>
                          <a:ea typeface="Calibri" panose="020F0502020204030204" pitchFamily="34" charset="0"/>
                          <a:cs typeface="Times New Roman" panose="02020603050405020304" pitchFamily="18" charset="0"/>
                        </a:rPr>
                        <a:t>) en casos fatales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 Aislamiento bacteriano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Haemophilus</a:t>
                      </a:r>
                      <a:r>
                        <a:rPr lang="es-MX" sz="1050" dirty="0">
                          <a:effectLst/>
                          <a:latin typeface="Arial" panose="020B0604020202020204" pitchFamily="34" charset="0"/>
                          <a:ea typeface="Calibri" panose="020F0502020204030204" pitchFamily="34" charset="0"/>
                          <a:cs typeface="Times New Roman" panose="02020603050405020304" pitchFamily="18" charset="0"/>
                        </a:rPr>
                        <a:t>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influenzae</a:t>
                      </a:r>
                      <a:r>
                        <a:rPr lang="es-MX" sz="1050" dirty="0">
                          <a:effectLst/>
                          <a:latin typeface="Arial" panose="020B0604020202020204" pitchFamily="34" charset="0"/>
                          <a:ea typeface="Calibri" panose="020F0502020204030204" pitchFamily="34" charset="0"/>
                          <a:cs typeface="Times New Roman" panose="02020603050405020304" pitchFamily="18" charset="0"/>
                        </a:rPr>
                        <a:t>,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Streptococcus</a:t>
                      </a:r>
                      <a:r>
                        <a:rPr lang="es-MX" sz="1050" dirty="0">
                          <a:effectLst/>
                          <a:latin typeface="Arial" panose="020B0604020202020204" pitchFamily="34" charset="0"/>
                          <a:ea typeface="Calibri" panose="020F0502020204030204" pitchFamily="34" charset="0"/>
                          <a:cs typeface="Times New Roman" panose="02020603050405020304" pitchFamily="18" charset="0"/>
                        </a:rPr>
                        <a:t>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pneumoniae</a:t>
                      </a:r>
                      <a:r>
                        <a:rPr lang="es-MX" sz="1050" dirty="0">
                          <a:effectLst/>
                          <a:latin typeface="Arial" panose="020B0604020202020204" pitchFamily="34" charset="0"/>
                          <a:ea typeface="Calibri" panose="020F0502020204030204" pitchFamily="34" charset="0"/>
                          <a:cs typeface="Times New Roman" panose="02020603050405020304" pitchFamily="18" charset="0"/>
                        </a:rPr>
                        <a:t> u otra bacteria) en todos los casos de IRAG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303652"/>
                  </a:ext>
                </a:extLst>
              </a:tr>
              <a:tr h="0">
                <a:tc>
                  <a:txBody>
                    <a:bodyPr/>
                    <a:lstStyle/>
                    <a:p>
                      <a:pPr>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Caso descartado de ESI – IRAG</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Caso que no cumpla con la definición clínica o de laboratorio establecidas en el protocolo.</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73859"/>
                  </a:ext>
                </a:extLst>
              </a:tr>
            </a:tbl>
          </a:graphicData>
        </a:graphic>
      </p:graphicFrame>
      <p:sp>
        <p:nvSpPr>
          <p:cNvPr id="13" name="CuadroTexto 12">
            <a:extLst>
              <a:ext uri="{FF2B5EF4-FFF2-40B4-BE49-F238E27FC236}">
                <a16:creationId xmlns:a16="http://schemas.microsoft.com/office/drawing/2014/main" id="{FA4BA3E3-5A0E-4881-206A-26344291CDAD}"/>
              </a:ext>
            </a:extLst>
          </p:cNvPr>
          <p:cNvSpPr txBox="1"/>
          <p:nvPr/>
        </p:nvSpPr>
        <p:spPr>
          <a:xfrm>
            <a:off x="351264" y="4087812"/>
            <a:ext cx="4560848" cy="276999"/>
          </a:xfrm>
          <a:prstGeom prst="rect">
            <a:avLst/>
          </a:prstGeom>
          <a:noFill/>
        </p:spPr>
        <p:txBody>
          <a:bodyPr wrap="square">
            <a:spAutoFit/>
          </a:bodyPr>
          <a:lstStyle/>
          <a:p>
            <a:r>
              <a:rPr lang="es-MX" sz="1200" b="1" dirty="0">
                <a:solidFill>
                  <a:srgbClr val="C00000"/>
                </a:solidFill>
                <a:latin typeface="Arial" panose="020B0604020202020204" pitchFamily="34" charset="0"/>
                <a:cs typeface="Arial" panose="020B0604020202020204" pitchFamily="34" charset="0"/>
              </a:rPr>
              <a:t>Definición operativa de caso ESI- IRAG</a:t>
            </a:r>
          </a:p>
        </p:txBody>
      </p:sp>
      <p:sp>
        <p:nvSpPr>
          <p:cNvPr id="14" name="CuadroTexto 13">
            <a:extLst>
              <a:ext uri="{FF2B5EF4-FFF2-40B4-BE49-F238E27FC236}">
                <a16:creationId xmlns:a16="http://schemas.microsoft.com/office/drawing/2014/main" id="{56014567-2BD2-9289-E0E1-4B0413A0F498}"/>
              </a:ext>
            </a:extLst>
          </p:cNvPr>
          <p:cNvSpPr txBox="1"/>
          <p:nvPr/>
        </p:nvSpPr>
        <p:spPr>
          <a:xfrm>
            <a:off x="367654" y="2308589"/>
            <a:ext cx="6256577" cy="1615827"/>
          </a:xfrm>
          <a:prstGeom prst="rect">
            <a:avLst/>
          </a:prstGeom>
          <a:noFill/>
        </p:spPr>
        <p:txBody>
          <a:bodyPr wrap="square">
            <a:spAutoFit/>
          </a:bodyPr>
          <a:lstStyle/>
          <a:p>
            <a:pPr algn="just"/>
            <a:r>
              <a:rPr lang="es-MX" sz="1100" dirty="0">
                <a:latin typeface="Arial" panose="020B0604020202020204" pitchFamily="34" charset="0"/>
                <a:cs typeface="Arial" panose="020B0604020202020204" pitchFamily="34" charset="0"/>
              </a:rPr>
              <a:t>La epidemiología para eventos de IRA es de 44,17 %, donde para mujeres es de 45,75 % y hombres de 42,42 %. La IRAG por virus nuevo </a:t>
            </a:r>
            <a:r>
              <a:rPr lang="es-CO" sz="1100" dirty="0">
                <a:latin typeface="Arial" panose="020B0604020202020204" pitchFamily="34" charset="0"/>
                <a:cs typeface="Arial" panose="020B0604020202020204" pitchFamily="34" charset="0"/>
              </a:rPr>
              <a:t>registro para el 2019 una morbilidad de </a:t>
            </a:r>
            <a:r>
              <a:rPr lang="es-MX" sz="1100" dirty="0">
                <a:latin typeface="Arial" panose="020B0604020202020204" pitchFamily="34" charset="0"/>
                <a:cs typeface="Arial" panose="020B0604020202020204" pitchFamily="34" charset="0"/>
              </a:rPr>
              <a:t>3,92 para hombres y 3.7 29 para mujeres, siendo las edades entre 29 a 44 años las que presentan mayor morbilidad. </a:t>
            </a:r>
            <a:r>
              <a:rPr lang="es-CO" sz="1100" dirty="0">
                <a:latin typeface="Arial" panose="020B0604020202020204" pitchFamily="34" charset="0"/>
                <a:cs typeface="Arial" panose="020B0604020202020204" pitchFamily="34" charset="0"/>
              </a:rPr>
              <a:t>La </a:t>
            </a:r>
            <a:r>
              <a:rPr lang="es-ES" sz="1100" dirty="0">
                <a:latin typeface="Arial" panose="020B0604020202020204" pitchFamily="34" charset="0"/>
                <a:cs typeface="Arial" panose="020B0604020202020204" pitchFamily="34" charset="0"/>
              </a:rPr>
              <a:t>Tasa de Mortalidad por IRA por cada 100.000 menores de 5 años en Pasto es de 8,33 y en Nariño de 11,86 (SMS - ASIS, 2021).</a:t>
            </a:r>
          </a:p>
          <a:p>
            <a:pPr algn="just"/>
            <a:endParaRPr lang="es-MX" sz="1100" dirty="0">
              <a:latin typeface="Arial" panose="020B0604020202020204" pitchFamily="34" charset="0"/>
              <a:cs typeface="Arial" panose="020B0604020202020204" pitchFamily="34" charset="0"/>
            </a:endParaRPr>
          </a:p>
          <a:p>
            <a:pPr algn="just"/>
            <a:r>
              <a:rPr lang="es-MX" sz="1100" dirty="0">
                <a:latin typeface="Arial" panose="020B0604020202020204" pitchFamily="34" charset="0"/>
                <a:cs typeface="Arial" panose="020B0604020202020204" pitchFamily="34" charset="0"/>
              </a:rPr>
              <a:t>Hasta el momento se han reportado dos (2) muertes en mayores de sesenta (60) años, sin embargo, la vigilancia sigue estando alerta sobre los brotes que se puedan presentar y sobre los casos de viajeros que puedan ocasionar brotes de SARS </a:t>
            </a:r>
            <a:r>
              <a:rPr lang="es-MX" sz="1100" dirty="0" err="1">
                <a:latin typeface="Arial" panose="020B0604020202020204" pitchFamily="34" charset="0"/>
                <a:cs typeface="Arial" panose="020B0604020202020204" pitchFamily="34" charset="0"/>
              </a:rPr>
              <a:t>CoV</a:t>
            </a:r>
            <a:r>
              <a:rPr lang="es-MX" sz="1100" dirty="0">
                <a:latin typeface="Arial" panose="020B0604020202020204" pitchFamily="34" charset="0"/>
                <a:cs typeface="Arial" panose="020B0604020202020204" pitchFamily="34" charset="0"/>
              </a:rPr>
              <a:t> II.</a:t>
            </a:r>
          </a:p>
        </p:txBody>
      </p:sp>
      <p:sp>
        <p:nvSpPr>
          <p:cNvPr id="24" name="CuadroTexto 23">
            <a:extLst>
              <a:ext uri="{FF2B5EF4-FFF2-40B4-BE49-F238E27FC236}">
                <a16:creationId xmlns:a16="http://schemas.microsoft.com/office/drawing/2014/main" id="{686751AA-8A7F-3358-1059-3E8178D03D52}"/>
              </a:ext>
            </a:extLst>
          </p:cNvPr>
          <p:cNvSpPr txBox="1"/>
          <p:nvPr/>
        </p:nvSpPr>
        <p:spPr>
          <a:xfrm>
            <a:off x="399023" y="8175448"/>
            <a:ext cx="2262522" cy="246221"/>
          </a:xfrm>
          <a:prstGeom prst="rect">
            <a:avLst/>
          </a:prstGeom>
          <a:noFill/>
        </p:spPr>
        <p:txBody>
          <a:bodyPr wrap="square">
            <a:spAutoFit/>
          </a:bodyPr>
          <a:lstStyle/>
          <a:p>
            <a:r>
              <a:rPr lang="es-MX" sz="1000" dirty="0">
                <a:latin typeface="Arial" panose="020B0604020202020204" pitchFamily="34" charset="0"/>
                <a:cs typeface="Arial" panose="020B0604020202020204" pitchFamily="34" charset="0"/>
              </a:rPr>
              <a:t>Fuente. INS, 2022. [21/11/2022].</a:t>
            </a:r>
          </a:p>
        </p:txBody>
      </p:sp>
      <p:pic>
        <p:nvPicPr>
          <p:cNvPr id="25" name="Imagen 24">
            <a:extLst>
              <a:ext uri="{FF2B5EF4-FFF2-40B4-BE49-F238E27FC236}">
                <a16:creationId xmlns:a16="http://schemas.microsoft.com/office/drawing/2014/main" id="{4656CAAF-A15F-37B9-FC67-2593DE142306}"/>
              </a:ext>
            </a:extLst>
          </p:cNvPr>
          <p:cNvPicPr>
            <a:picLocks noChangeAspect="1"/>
          </p:cNvPicPr>
          <p:nvPr/>
        </p:nvPicPr>
        <p:blipFill rotWithShape="1">
          <a:blip r:embed="rId3">
            <a:alphaModFix amt="20000"/>
          </a:blip>
          <a:srcRect r="28135"/>
          <a:stretch/>
        </p:blipFill>
        <p:spPr>
          <a:xfrm>
            <a:off x="2631688" y="4004900"/>
            <a:ext cx="4226312" cy="4610224"/>
          </a:xfrm>
          <a:prstGeom prst="rect">
            <a:avLst/>
          </a:prstGeom>
        </p:spPr>
      </p:pic>
      <p:sp>
        <p:nvSpPr>
          <p:cNvPr id="27" name="CuadroTexto 26">
            <a:extLst>
              <a:ext uri="{FF2B5EF4-FFF2-40B4-BE49-F238E27FC236}">
                <a16:creationId xmlns:a16="http://schemas.microsoft.com/office/drawing/2014/main" id="{5D19773C-8817-9D99-CFDA-BA6179BD84D5}"/>
              </a:ext>
            </a:extLst>
          </p:cNvPr>
          <p:cNvSpPr txBox="1"/>
          <p:nvPr/>
        </p:nvSpPr>
        <p:spPr>
          <a:xfrm>
            <a:off x="367654" y="2055053"/>
            <a:ext cx="3456878" cy="307777"/>
          </a:xfrm>
          <a:prstGeom prst="rect">
            <a:avLst/>
          </a:prstGeom>
          <a:noFill/>
        </p:spPr>
        <p:txBody>
          <a:bodyPr wrap="square">
            <a:spAutoFit/>
          </a:bodyPr>
          <a:lstStyle/>
          <a:p>
            <a:r>
              <a:rPr lang="es-MX" sz="1400" b="1" dirty="0">
                <a:solidFill>
                  <a:srgbClr val="C00000"/>
                </a:solidFill>
                <a:latin typeface="Arial" panose="020B0604020202020204" pitchFamily="34" charset="0"/>
                <a:cs typeface="Arial" panose="020B0604020202020204" pitchFamily="34" charset="0"/>
              </a:rPr>
              <a:t>Epidemiología</a:t>
            </a:r>
            <a:endParaRPr lang="es-MX" sz="1400" b="1" dirty="0">
              <a:solidFill>
                <a:srgbClr val="C00000"/>
              </a:solidFill>
            </a:endParaRPr>
          </a:p>
        </p:txBody>
      </p:sp>
    </p:spTree>
    <p:extLst>
      <p:ext uri="{BB962C8B-B14F-4D97-AF65-F5344CB8AC3E}">
        <p14:creationId xmlns:p14="http://schemas.microsoft.com/office/powerpoint/2010/main" val="15437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7"/>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noFill/>
        </p:spPr>
        <p:txBody>
          <a:bodyPr wrap="none" rtlCol="0">
            <a:spAutoFit/>
          </a:bodyPr>
          <a:lstStyle/>
          <a:p>
            <a:r>
              <a:rPr lang="es-MX" sz="24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52098" y="8896776"/>
            <a:ext cx="4780161" cy="215444"/>
          </a:xfrm>
          <a:prstGeom prst="rect">
            <a:avLst/>
          </a:prstGeom>
          <a:solidFill>
            <a:srgbClr val="C00000"/>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42506" y="1696786"/>
            <a:ext cx="3164713" cy="307777"/>
          </a:xfrm>
          <a:prstGeom prst="rect">
            <a:avLst/>
          </a:prstGeom>
          <a:no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9" name="CuadroTexto 8">
            <a:extLst>
              <a:ext uri="{FF2B5EF4-FFF2-40B4-BE49-F238E27FC236}">
                <a16:creationId xmlns:a16="http://schemas.microsoft.com/office/drawing/2014/main" id="{EA0D048C-7ED2-47A7-DB7A-2D3EE0643C89}"/>
              </a:ext>
            </a:extLst>
          </p:cNvPr>
          <p:cNvSpPr txBox="1"/>
          <p:nvPr/>
        </p:nvSpPr>
        <p:spPr>
          <a:xfrm>
            <a:off x="2442178" y="509005"/>
            <a:ext cx="4344760"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sp>
        <p:nvSpPr>
          <p:cNvPr id="13" name="CuadroTexto 12">
            <a:extLst>
              <a:ext uri="{FF2B5EF4-FFF2-40B4-BE49-F238E27FC236}">
                <a16:creationId xmlns:a16="http://schemas.microsoft.com/office/drawing/2014/main" id="{EECB502F-8995-4C22-5551-213D23B39F04}"/>
              </a:ext>
            </a:extLst>
          </p:cNvPr>
          <p:cNvSpPr txBox="1"/>
          <p:nvPr/>
        </p:nvSpPr>
        <p:spPr>
          <a:xfrm>
            <a:off x="127076" y="2009154"/>
            <a:ext cx="5744795"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Diferencia sintomatológica entre las IRA</a:t>
            </a:r>
          </a:p>
        </p:txBody>
      </p:sp>
      <p:graphicFrame>
        <p:nvGraphicFramePr>
          <p:cNvPr id="14" name="Tabla 13">
            <a:extLst>
              <a:ext uri="{FF2B5EF4-FFF2-40B4-BE49-F238E27FC236}">
                <a16:creationId xmlns:a16="http://schemas.microsoft.com/office/drawing/2014/main" id="{97BDBF89-6905-B93A-7437-A20B2BD6FFF6}"/>
              </a:ext>
            </a:extLst>
          </p:cNvPr>
          <p:cNvGraphicFramePr>
            <a:graphicFrameLocks noGrp="1"/>
          </p:cNvGraphicFramePr>
          <p:nvPr>
            <p:extLst>
              <p:ext uri="{D42A27DB-BD31-4B8C-83A1-F6EECF244321}">
                <p14:modId xmlns:p14="http://schemas.microsoft.com/office/powerpoint/2010/main" val="2305883471"/>
              </p:ext>
            </p:extLst>
          </p:nvPr>
        </p:nvGraphicFramePr>
        <p:xfrm>
          <a:off x="254561" y="2979069"/>
          <a:ext cx="6430344" cy="5680372"/>
        </p:xfrm>
        <a:graphic>
          <a:graphicData uri="http://schemas.openxmlformats.org/drawingml/2006/table">
            <a:tbl>
              <a:tblPr>
                <a:tableStyleId>{5C22544A-7EE6-4342-B048-85BDC9FD1C3A}</a:tableStyleId>
              </a:tblPr>
              <a:tblGrid>
                <a:gridCol w="1124988">
                  <a:extLst>
                    <a:ext uri="{9D8B030D-6E8A-4147-A177-3AD203B41FA5}">
                      <a16:colId xmlns:a16="http://schemas.microsoft.com/office/drawing/2014/main" val="3485270346"/>
                    </a:ext>
                  </a:extLst>
                </a:gridCol>
                <a:gridCol w="2746402">
                  <a:extLst>
                    <a:ext uri="{9D8B030D-6E8A-4147-A177-3AD203B41FA5}">
                      <a16:colId xmlns:a16="http://schemas.microsoft.com/office/drawing/2014/main" val="2692935963"/>
                    </a:ext>
                  </a:extLst>
                </a:gridCol>
                <a:gridCol w="2558954">
                  <a:extLst>
                    <a:ext uri="{9D8B030D-6E8A-4147-A177-3AD203B41FA5}">
                      <a16:colId xmlns:a16="http://schemas.microsoft.com/office/drawing/2014/main" val="442155303"/>
                    </a:ext>
                  </a:extLst>
                </a:gridCol>
              </a:tblGrid>
              <a:tr h="171696">
                <a:tc>
                  <a:txBody>
                    <a:bodyPr/>
                    <a:lstStyle/>
                    <a:p>
                      <a:pPr algn="ctr">
                        <a:lnSpc>
                          <a:spcPct val="107000"/>
                        </a:lnSpc>
                        <a:spcAft>
                          <a:spcPts val="800"/>
                        </a:spcAft>
                      </a:pPr>
                      <a:r>
                        <a:rPr lang="es-MX" sz="900" b="1" dirty="0">
                          <a:solidFill>
                            <a:schemeClr val="bg1"/>
                          </a:solidFill>
                          <a:effectLst/>
                          <a:latin typeface="Arial" panose="020B0604020202020204" pitchFamily="34" charset="0"/>
                          <a:cs typeface="Arial" panose="020B0604020202020204" pitchFamily="34" charset="0"/>
                        </a:rPr>
                        <a:t>Agente Etiológica</a:t>
                      </a:r>
                      <a:endParaRPr lang="es-MX"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s-MX" sz="900" b="1" dirty="0">
                          <a:solidFill>
                            <a:schemeClr val="bg1"/>
                          </a:solidFill>
                          <a:effectLst/>
                          <a:latin typeface="Arial" panose="020B0604020202020204" pitchFamily="34" charset="0"/>
                          <a:cs typeface="Arial" panose="020B0604020202020204" pitchFamily="34" charset="0"/>
                        </a:rPr>
                        <a:t>Sintomatología</a:t>
                      </a:r>
                      <a:endParaRPr lang="es-MX"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s-MX" sz="900" b="1" dirty="0">
                          <a:solidFill>
                            <a:schemeClr val="bg1"/>
                          </a:solidFill>
                          <a:effectLst/>
                          <a:latin typeface="Arial" panose="020B0604020202020204" pitchFamily="34" charset="0"/>
                          <a:cs typeface="Arial" panose="020B0604020202020204" pitchFamily="34" charset="0"/>
                        </a:rPr>
                        <a:t>Población Susceptible</a:t>
                      </a:r>
                      <a:endParaRPr lang="es-MX"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548495763"/>
                  </a:ext>
                </a:extLst>
              </a:tr>
              <a:tr h="616833">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Influenza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Puede producir complicaciones graves e incluso la muerte.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a:effectLst/>
                          <a:latin typeface="Arial" panose="020B0604020202020204" pitchFamily="34" charset="0"/>
                          <a:cs typeface="Arial" panose="020B0604020202020204" pitchFamily="34" charset="0"/>
                        </a:rPr>
                        <a:t>Ancianos, niños y personas con enfermedad crónica, inmunodepresión o embarazadas, estas con mayor susceptibilidad a presentar formas graves.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095255"/>
                  </a:ext>
                </a:extLst>
              </a:tr>
              <a:tr h="492217">
                <a:tc>
                  <a:txBody>
                    <a:bodyPr/>
                    <a:lstStyle/>
                    <a:p>
                      <a:pPr>
                        <a:lnSpc>
                          <a:spcPct val="100000"/>
                        </a:lnSpc>
                        <a:spcAft>
                          <a:spcPts val="800"/>
                        </a:spcAft>
                      </a:pPr>
                      <a:r>
                        <a:rPr lang="es-MX" sz="800" dirty="0" err="1">
                          <a:effectLst/>
                          <a:latin typeface="Arial" panose="020B0604020202020204" pitchFamily="34" charset="0"/>
                          <a:cs typeface="Arial" panose="020B0604020202020204" pitchFamily="34" charset="0"/>
                        </a:rPr>
                        <a:t>Parainfluenza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Pueden exacerbar los síntomas de enfermedades pulmonares crónicas. En ocasiones, las infecciones son de particular gravedad y persistencia en los niños.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Adultos y niños, estos últimos si están asociados a inmunodeficiencia, en la mayoría de las veces con el virus de tipo 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8313983"/>
                  </a:ext>
                </a:extLst>
              </a:tr>
              <a:tr h="616833">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Virus sincitial respiratorio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Produce infecciones en las vías respiratorias altas, simulando un resfrío en el caso de adultos y jóvenes, pero en los lactantes o menores de cuatro años puede producir graves complicaciones que desencadenan en bronquiolitis o neumonía.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Adultos y jóvenes</a:t>
                      </a:r>
                      <a:endParaRPr lang="es-MX" sz="1100" dirty="0">
                        <a:effectLst/>
                        <a:latin typeface="Arial" panose="020B0604020202020204" pitchFamily="34" charset="0"/>
                        <a:cs typeface="Arial" panose="020B0604020202020204" pitchFamily="34" charset="0"/>
                      </a:endParaRPr>
                    </a:p>
                    <a:p>
                      <a:pPr>
                        <a:lnSpc>
                          <a:spcPct val="100000"/>
                        </a:lnSpc>
                        <a:spcAft>
                          <a:spcPts val="800"/>
                        </a:spcAft>
                      </a:pPr>
                      <a:r>
                        <a:rPr lang="es-MX" sz="800" dirty="0">
                          <a:effectLst/>
                          <a:latin typeface="Arial" panose="020B0604020202020204" pitchFamily="34" charset="0"/>
                          <a:cs typeface="Arial" panose="020B0604020202020204" pitchFamily="34" charset="0"/>
                        </a:rPr>
                        <a:t>Lactantes o menores de cuatro años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599437"/>
                  </a:ext>
                </a:extLst>
              </a:tr>
              <a:tr h="325564">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Coronavirus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Ocasionalmente se ha asociado con neumonías en recién nacidos, niños mayores (más leve).</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Recién nacidos</a:t>
                      </a:r>
                      <a:endParaRPr lang="es-MX" sz="1100" dirty="0">
                        <a:effectLst/>
                        <a:latin typeface="Arial" panose="020B0604020202020204" pitchFamily="34" charset="0"/>
                        <a:cs typeface="Arial" panose="020B0604020202020204" pitchFamily="34" charset="0"/>
                      </a:endParaRPr>
                    </a:p>
                    <a:p>
                      <a:pPr>
                        <a:lnSpc>
                          <a:spcPct val="100000"/>
                        </a:lnSpc>
                        <a:spcAft>
                          <a:spcPts val="800"/>
                        </a:spcAft>
                      </a:pPr>
                      <a:r>
                        <a:rPr lang="es-MX" sz="800" dirty="0">
                          <a:effectLst/>
                          <a:latin typeface="Arial" panose="020B0604020202020204" pitchFamily="34" charset="0"/>
                          <a:cs typeface="Arial" panose="020B0604020202020204" pitchFamily="34" charset="0"/>
                        </a:rPr>
                        <a:t>Niños mayores</a:t>
                      </a:r>
                      <a:endParaRPr lang="es-MX" sz="1100" dirty="0">
                        <a:effectLst/>
                        <a:latin typeface="Arial" panose="020B0604020202020204" pitchFamily="34" charset="0"/>
                        <a:cs typeface="Arial" panose="020B0604020202020204" pitchFamily="34" charset="0"/>
                      </a:endParaRPr>
                    </a:p>
                    <a:p>
                      <a:pPr>
                        <a:lnSpc>
                          <a:spcPct val="100000"/>
                        </a:lnSpc>
                        <a:spcAft>
                          <a:spcPts val="800"/>
                        </a:spcAft>
                      </a:pPr>
                      <a:r>
                        <a:rPr lang="es-MX" sz="800" dirty="0">
                          <a:effectLst/>
                          <a:latin typeface="Arial" panose="020B0604020202020204" pitchFamily="34" charset="0"/>
                          <a:cs typeface="Arial" panose="020B0604020202020204" pitchFamily="34" charset="0"/>
                        </a:rPr>
                        <a:t>Inmunocomprometidas y reclutas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060674"/>
                  </a:ext>
                </a:extLst>
              </a:tr>
              <a:tr h="561745">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Adenovirus: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Las infecciones son más frecuentes en los niños entre los seis meses y cinco años, pueden causar enfermedad más severa e incluso la muerte en pacientes inmunocomprometidos, trasplantados y prematuros.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dirty="0">
                          <a:effectLst/>
                          <a:latin typeface="Arial" panose="020B0604020202020204" pitchFamily="34" charset="0"/>
                          <a:cs typeface="Arial" panose="020B0604020202020204" pitchFamily="34" charset="0"/>
                        </a:rPr>
                        <a:t>Niños de seis meses y cinco años</a:t>
                      </a:r>
                      <a:endParaRPr lang="es-MX" sz="1100" dirty="0">
                        <a:effectLst/>
                        <a:latin typeface="Arial" panose="020B0604020202020204" pitchFamily="34" charset="0"/>
                        <a:cs typeface="Arial" panose="020B0604020202020204" pitchFamily="34" charset="0"/>
                      </a:endParaRPr>
                    </a:p>
                    <a:p>
                      <a:pPr>
                        <a:lnSpc>
                          <a:spcPct val="100000"/>
                        </a:lnSpc>
                        <a:spcAft>
                          <a:spcPts val="800"/>
                        </a:spcAft>
                      </a:pPr>
                      <a:r>
                        <a:rPr lang="es-MX" sz="800" dirty="0">
                          <a:effectLst/>
                          <a:latin typeface="Arial" panose="020B0604020202020204" pitchFamily="34" charset="0"/>
                          <a:cs typeface="Arial" panose="020B0604020202020204" pitchFamily="34" charset="0"/>
                        </a:rPr>
                        <a:t> Pacientes inmunodeprimidos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640780"/>
                  </a:ext>
                </a:extLst>
              </a:tr>
              <a:tr h="189291">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Rhinovirus: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Es causa de catarro común.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Niños y adultos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052222"/>
                  </a:ext>
                </a:extLst>
              </a:tr>
              <a:tr h="367601">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Metapneumovirus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Las poblaciones más afectadas son los niños menores de cinco años, los adultos mayores de 65 años y los pacientes inmunocomprometidos.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Todas las edades, adultos mayores de 65 años y pacientes inmunocomprometidos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065820"/>
                  </a:ext>
                </a:extLst>
              </a:tr>
              <a:tr h="492217">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Bocavirus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Las infecciones se asocian a cuadros de gastroenteritis y afecciones en pacientes inmunocomprometidos como quienes han tenido trasplante de médula ósea.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a:effectLst/>
                          <a:latin typeface="Arial" panose="020B0604020202020204" pitchFamily="34" charset="0"/>
                          <a:cs typeface="Arial" panose="020B0604020202020204" pitchFamily="34" charset="0"/>
                        </a:rPr>
                        <a:t>Los niños afectados son de mayor edad que en el caso de infecciones por VRS y pacientes inmunocomprometidos.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100673"/>
                  </a:ext>
                </a:extLst>
              </a:tr>
              <a:tr h="1115299">
                <a:tc>
                  <a:txBody>
                    <a:bodyPr/>
                    <a:lstStyle/>
                    <a:p>
                      <a:pPr>
                        <a:lnSpc>
                          <a:spcPct val="100000"/>
                        </a:lnSpc>
                        <a:spcAft>
                          <a:spcPts val="800"/>
                        </a:spcAft>
                      </a:pPr>
                      <a:r>
                        <a:rPr lang="es-MX" sz="800">
                          <a:effectLst/>
                          <a:latin typeface="Arial" panose="020B0604020202020204" pitchFamily="34" charset="0"/>
                          <a:cs typeface="Arial" panose="020B0604020202020204" pitchFamily="34" charset="0"/>
                        </a:rPr>
                        <a:t>Streptococcus pneumoniae</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El riesgo de contraer estas infecciones es mayor en lactantes menores de 24 meses de edad, en personas mayores de 60-65 años y en individuos con factores de riesgo como inmunodeficiencias primarias (hereditarias) inmunodeficiencias secundarias (adquiridas) como el VIH/sida. También las neoplasias como el mieloma múltiple y la leucemia linfocítica crónica pueden afectar la inmunidad humoral y aumentan la probabilidad de que se presente.</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Lactantes menores de 24 meses de edad, mayores de 60-65 años y personas con inmunodeficiencias.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028029"/>
                  </a:ext>
                </a:extLst>
              </a:tr>
              <a:tr h="402403">
                <a:tc>
                  <a:txBody>
                    <a:bodyPr/>
                    <a:lstStyle/>
                    <a:p>
                      <a:pPr>
                        <a:lnSpc>
                          <a:spcPct val="100000"/>
                        </a:lnSpc>
                        <a:spcAft>
                          <a:spcPts val="800"/>
                        </a:spcAft>
                      </a:pPr>
                      <a:r>
                        <a:rPr lang="es-MX" sz="800" dirty="0" err="1">
                          <a:effectLst/>
                          <a:latin typeface="Arial" panose="020B0604020202020204" pitchFamily="34" charset="0"/>
                          <a:cs typeface="Arial" panose="020B0604020202020204" pitchFamily="34" charset="0"/>
                        </a:rPr>
                        <a:t>Haemophilus</a:t>
                      </a:r>
                      <a:r>
                        <a:rPr lang="es-MX" sz="800" dirty="0">
                          <a:effectLst/>
                          <a:latin typeface="Arial" panose="020B0604020202020204" pitchFamily="34" charset="0"/>
                          <a:cs typeface="Arial" panose="020B0604020202020204" pitchFamily="34" charset="0"/>
                        </a:rPr>
                        <a:t> </a:t>
                      </a:r>
                      <a:r>
                        <a:rPr lang="es-MX" sz="800" dirty="0" err="1">
                          <a:effectLst/>
                          <a:latin typeface="Arial" panose="020B0604020202020204" pitchFamily="34" charset="0"/>
                          <a:cs typeface="Arial" panose="020B0604020202020204" pitchFamily="34" charset="0"/>
                        </a:rPr>
                        <a:t>influenzae</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a:effectLst/>
                          <a:latin typeface="Arial" panose="020B0604020202020204" pitchFamily="34" charset="0"/>
                          <a:cs typeface="Arial" panose="020B0604020202020204" pitchFamily="34" charset="0"/>
                        </a:rPr>
                        <a:t>Las manifestaciones más importantes de la infección por Hib a saber, neumonía, meningitis y otras enfermedades invasivas.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800"/>
                        </a:spcAft>
                      </a:pPr>
                      <a:r>
                        <a:rPr lang="es-MX" sz="800" dirty="0">
                          <a:effectLst/>
                          <a:latin typeface="Arial" panose="020B0604020202020204" pitchFamily="34" charset="0"/>
                          <a:cs typeface="Arial" panose="020B0604020202020204" pitchFamily="34" charset="0"/>
                        </a:rPr>
                        <a:t>Niños menores de 2 años, en particular en los lactantes de 4 a 18 meses, pero ocasionalmente se observan en lactantes menores de 3 meses y en niños mayores de 5 años.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2469" marR="42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2324421"/>
                  </a:ext>
                </a:extLst>
              </a:tr>
            </a:tbl>
          </a:graphicData>
        </a:graphic>
      </p:graphicFrame>
      <p:pic>
        <p:nvPicPr>
          <p:cNvPr id="15" name="Imagen 14">
            <a:extLst>
              <a:ext uri="{FF2B5EF4-FFF2-40B4-BE49-F238E27FC236}">
                <a16:creationId xmlns:a16="http://schemas.microsoft.com/office/drawing/2014/main" id="{9ABCB444-2F2E-D208-F206-CE8A3F082700}"/>
              </a:ext>
            </a:extLst>
          </p:cNvPr>
          <p:cNvPicPr>
            <a:picLocks noChangeAspect="1"/>
          </p:cNvPicPr>
          <p:nvPr/>
        </p:nvPicPr>
        <p:blipFill>
          <a:blip r:embed="rId3">
            <a:alphaModFix amt="35000"/>
          </a:blip>
          <a:stretch>
            <a:fillRect/>
          </a:stretch>
        </p:blipFill>
        <p:spPr>
          <a:xfrm>
            <a:off x="254561" y="3163657"/>
            <a:ext cx="6430344" cy="5590471"/>
          </a:xfrm>
          <a:prstGeom prst="rect">
            <a:avLst/>
          </a:prstGeom>
        </p:spPr>
      </p:pic>
      <p:sp>
        <p:nvSpPr>
          <p:cNvPr id="17" name="CuadroTexto 16">
            <a:extLst>
              <a:ext uri="{FF2B5EF4-FFF2-40B4-BE49-F238E27FC236}">
                <a16:creationId xmlns:a16="http://schemas.microsoft.com/office/drawing/2014/main" id="{0391AE41-330A-B921-6E5E-A942ECEB87C0}"/>
              </a:ext>
            </a:extLst>
          </p:cNvPr>
          <p:cNvSpPr txBox="1"/>
          <p:nvPr/>
        </p:nvSpPr>
        <p:spPr>
          <a:xfrm>
            <a:off x="146756" y="2264238"/>
            <a:ext cx="6640182" cy="738664"/>
          </a:xfrm>
          <a:prstGeom prst="rect">
            <a:avLst/>
          </a:prstGeom>
          <a:noFill/>
        </p:spPr>
        <p:txBody>
          <a:bodyPr wrap="square">
            <a:spAutoFit/>
          </a:bodyPr>
          <a:lstStyle/>
          <a:p>
            <a:pPr algn="just"/>
            <a:r>
              <a:rPr lang="es-MX" sz="1050" dirty="0">
                <a:latin typeface="Arial" panose="020B0604020202020204" pitchFamily="34" charset="0"/>
                <a:cs typeface="Arial" panose="020B0604020202020204" pitchFamily="34" charset="0"/>
              </a:rPr>
              <a:t>La influenza es una infección vírica que afecta principalmente a la nariz, la garganta, los bronquios y, ocasionalmente, los pulmones. La infección dura generalmente una semana y se caracteriza por la aparición súbita de fiebre alta, dolores musculares, cefalea malestar general importante, tos seca, dolor de garganta y rinitis.</a:t>
            </a:r>
          </a:p>
        </p:txBody>
      </p:sp>
      <p:sp>
        <p:nvSpPr>
          <p:cNvPr id="2" name="CuadroTexto 1">
            <a:extLst>
              <a:ext uri="{FF2B5EF4-FFF2-40B4-BE49-F238E27FC236}">
                <a16:creationId xmlns:a16="http://schemas.microsoft.com/office/drawing/2014/main" id="{21D5AFF7-02B3-052D-4AD0-6EC7958FBDC1}"/>
              </a:ext>
            </a:extLst>
          </p:cNvPr>
          <p:cNvSpPr txBox="1"/>
          <p:nvPr/>
        </p:nvSpPr>
        <p:spPr>
          <a:xfrm>
            <a:off x="179656" y="8602065"/>
            <a:ext cx="2262522" cy="246221"/>
          </a:xfrm>
          <a:prstGeom prst="rect">
            <a:avLst/>
          </a:prstGeom>
          <a:noFill/>
        </p:spPr>
        <p:txBody>
          <a:bodyPr wrap="square">
            <a:spAutoFit/>
          </a:bodyPr>
          <a:lstStyle/>
          <a:p>
            <a:r>
              <a:rPr lang="es-MX" sz="1000" dirty="0">
                <a:latin typeface="Arial" panose="020B0604020202020204" pitchFamily="34" charset="0"/>
                <a:cs typeface="Arial" panose="020B0604020202020204" pitchFamily="34" charset="0"/>
              </a:rPr>
              <a:t>Fuente. INS, 2022. [21/11/2022].</a:t>
            </a:r>
          </a:p>
        </p:txBody>
      </p:sp>
    </p:spTree>
    <p:extLst>
      <p:ext uri="{BB962C8B-B14F-4D97-AF65-F5344CB8AC3E}">
        <p14:creationId xmlns:p14="http://schemas.microsoft.com/office/powerpoint/2010/main" val="221265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4" y="8878438"/>
            <a:ext cx="4780161" cy="215444"/>
          </a:xfrm>
          <a:prstGeom prst="rect">
            <a:avLst/>
          </a:prstGeom>
          <a:solidFill>
            <a:srgbClr val="C00000"/>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8"/>
            <a:ext cx="3153492" cy="307777"/>
          </a:xfrm>
          <a:prstGeom prst="rect">
            <a:avLst/>
          </a:prstGeom>
          <a:solidFill>
            <a:srgbClr val="C00000"/>
          </a:solid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9" name="CuadroTexto 8">
            <a:extLst>
              <a:ext uri="{FF2B5EF4-FFF2-40B4-BE49-F238E27FC236}">
                <a16:creationId xmlns:a16="http://schemas.microsoft.com/office/drawing/2014/main" id="{7462898A-4716-FECD-FF24-4F2849924C84}"/>
              </a:ext>
            </a:extLst>
          </p:cNvPr>
          <p:cNvSpPr txBox="1"/>
          <p:nvPr/>
        </p:nvSpPr>
        <p:spPr>
          <a:xfrm>
            <a:off x="2442178" y="509005"/>
            <a:ext cx="4344760"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sp>
        <p:nvSpPr>
          <p:cNvPr id="17" name="CuadroTexto 16">
            <a:extLst>
              <a:ext uri="{FF2B5EF4-FFF2-40B4-BE49-F238E27FC236}">
                <a16:creationId xmlns:a16="http://schemas.microsoft.com/office/drawing/2014/main" id="{383B5743-1A42-0636-C684-63093BDDA682}"/>
              </a:ext>
            </a:extLst>
          </p:cNvPr>
          <p:cNvSpPr txBox="1"/>
          <p:nvPr/>
        </p:nvSpPr>
        <p:spPr>
          <a:xfrm>
            <a:off x="69522" y="2470323"/>
            <a:ext cx="6657381" cy="523220"/>
          </a:xfrm>
          <a:prstGeom prst="rect">
            <a:avLst/>
          </a:prstGeom>
          <a:noFill/>
        </p:spPr>
        <p:txBody>
          <a:bodyPr wrap="square">
            <a:spAutoFit/>
          </a:bodyPr>
          <a:lstStyle/>
          <a:p>
            <a:pPr algn="just"/>
            <a:r>
              <a:rPr lang="es-MX" sz="1400" b="1" dirty="0">
                <a:solidFill>
                  <a:srgbClr val="C00000"/>
                </a:solidFill>
                <a:latin typeface="Arial" panose="020B0604020202020204" pitchFamily="34" charset="0"/>
                <a:cs typeface="Arial" panose="020B0604020202020204" pitchFamily="34" charset="0"/>
              </a:rPr>
              <a:t>Eventos de IRA en la Semana Epidemiológica 48 Según Agente Etiológico en entidades centinelas de Pasto (HILA-FHSP).</a:t>
            </a:r>
          </a:p>
        </p:txBody>
      </p:sp>
      <p:sp>
        <p:nvSpPr>
          <p:cNvPr id="8" name="CuadroTexto 7">
            <a:extLst>
              <a:ext uri="{FF2B5EF4-FFF2-40B4-BE49-F238E27FC236}">
                <a16:creationId xmlns:a16="http://schemas.microsoft.com/office/drawing/2014/main" id="{0BD94762-45D8-743E-695B-AE6BD0DE8129}"/>
              </a:ext>
            </a:extLst>
          </p:cNvPr>
          <p:cNvSpPr txBox="1"/>
          <p:nvPr/>
        </p:nvSpPr>
        <p:spPr>
          <a:xfrm>
            <a:off x="113309" y="7607080"/>
            <a:ext cx="6468326"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1. </a:t>
            </a:r>
            <a:r>
              <a:rPr lang="es-MX" sz="1200" dirty="0">
                <a:latin typeface="Arial" panose="020B0604020202020204" pitchFamily="34" charset="0"/>
                <a:cs typeface="Arial" panose="020B0604020202020204" pitchFamily="34" charset="0"/>
              </a:rPr>
              <a:t>Muestra el comportamiento de la IRA en la semana epidemiológica 48 de 2022, donde el </a:t>
            </a:r>
            <a:r>
              <a:rPr lang="es-MX" sz="1200" dirty="0" err="1">
                <a:latin typeface="Arial" panose="020B0604020202020204" pitchFamily="34" charset="0"/>
                <a:cs typeface="Arial" panose="020B0604020202020204" pitchFamily="34" charset="0"/>
              </a:rPr>
              <a:t>Sars-CoV</a:t>
            </a:r>
            <a:r>
              <a:rPr lang="es-MX" sz="1200" dirty="0">
                <a:latin typeface="Arial" panose="020B0604020202020204" pitchFamily="34" charset="0"/>
                <a:cs typeface="Arial" panose="020B0604020202020204" pitchFamily="34" charset="0"/>
              </a:rPr>
              <a:t> 2, Enterovirus, Rinovirus y VSR los de mayor frecuencia, donde los mayores de 60 años presenta el mayor reporte, seguido de los menores de 5 años.</a:t>
            </a:r>
          </a:p>
        </p:txBody>
      </p:sp>
      <p:pic>
        <p:nvPicPr>
          <p:cNvPr id="13" name="Imagen 12">
            <a:extLst>
              <a:ext uri="{FF2B5EF4-FFF2-40B4-BE49-F238E27FC236}">
                <a16:creationId xmlns:a16="http://schemas.microsoft.com/office/drawing/2014/main" id="{E76605CF-0609-F1F7-BD62-3BD8F8718575}"/>
              </a:ext>
            </a:extLst>
          </p:cNvPr>
          <p:cNvPicPr>
            <a:picLocks noChangeAspect="1"/>
          </p:cNvPicPr>
          <p:nvPr/>
        </p:nvPicPr>
        <p:blipFill rotWithShape="1">
          <a:blip r:embed="rId3">
            <a:alphaModFix amt="20000"/>
          </a:blip>
          <a:srcRect r="55115" b="22608"/>
          <a:stretch/>
        </p:blipFill>
        <p:spPr>
          <a:xfrm>
            <a:off x="4840201" y="1030075"/>
            <a:ext cx="2007282" cy="4579149"/>
          </a:xfrm>
          <a:prstGeom prst="rect">
            <a:avLst/>
          </a:prstGeom>
        </p:spPr>
      </p:pic>
      <p:pic>
        <p:nvPicPr>
          <p:cNvPr id="14" name="Imagen 13">
            <a:extLst>
              <a:ext uri="{FF2B5EF4-FFF2-40B4-BE49-F238E27FC236}">
                <a16:creationId xmlns:a16="http://schemas.microsoft.com/office/drawing/2014/main" id="{F510AA46-1141-D8E8-1177-CEF0C812DB29}"/>
              </a:ext>
            </a:extLst>
          </p:cNvPr>
          <p:cNvPicPr>
            <a:picLocks noChangeAspect="1"/>
          </p:cNvPicPr>
          <p:nvPr/>
        </p:nvPicPr>
        <p:blipFill rotWithShape="1">
          <a:blip r:embed="rId3">
            <a:alphaModFix amt="20000"/>
          </a:blip>
          <a:srcRect l="46890" r="2990" b="22608"/>
          <a:stretch/>
        </p:blipFill>
        <p:spPr>
          <a:xfrm>
            <a:off x="0" y="7277099"/>
            <a:ext cx="800196" cy="1634792"/>
          </a:xfrm>
          <a:prstGeom prst="rect">
            <a:avLst/>
          </a:prstGeom>
        </p:spPr>
      </p:pic>
      <p:pic>
        <p:nvPicPr>
          <p:cNvPr id="23" name="Imagen 22">
            <a:extLst>
              <a:ext uri="{FF2B5EF4-FFF2-40B4-BE49-F238E27FC236}">
                <a16:creationId xmlns:a16="http://schemas.microsoft.com/office/drawing/2014/main" id="{FE89645B-1B6F-80BA-503D-C486E98B0321}"/>
              </a:ext>
            </a:extLst>
          </p:cNvPr>
          <p:cNvPicPr>
            <a:picLocks noChangeAspect="1"/>
          </p:cNvPicPr>
          <p:nvPr/>
        </p:nvPicPr>
        <p:blipFill rotWithShape="1">
          <a:blip r:embed="rId4"/>
          <a:srcRect l="2191" r="1911"/>
          <a:stretch/>
        </p:blipFill>
        <p:spPr>
          <a:xfrm>
            <a:off x="122231" y="3114272"/>
            <a:ext cx="6604672" cy="3884423"/>
          </a:xfrm>
          <a:prstGeom prst="rect">
            <a:avLst/>
          </a:prstGeom>
        </p:spPr>
      </p:pic>
      <p:sp>
        <p:nvSpPr>
          <p:cNvPr id="2" name="CuadroTexto 1">
            <a:extLst>
              <a:ext uri="{FF2B5EF4-FFF2-40B4-BE49-F238E27FC236}">
                <a16:creationId xmlns:a16="http://schemas.microsoft.com/office/drawing/2014/main" id="{AD7A72AB-2C83-087F-0512-9E49F54F0BCD}"/>
              </a:ext>
            </a:extLst>
          </p:cNvPr>
          <p:cNvSpPr txBox="1"/>
          <p:nvPr/>
        </p:nvSpPr>
        <p:spPr>
          <a:xfrm>
            <a:off x="237412" y="7148090"/>
            <a:ext cx="2222500" cy="276999"/>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Fuente. SIVIGILA </a:t>
            </a:r>
            <a:r>
              <a:rPr lang="es-MX" sz="1200" dirty="0">
                <a:latin typeface="Arial" panose="020B0604020202020204" pitchFamily="34" charset="0"/>
                <a:cs typeface="Arial" panose="020B0604020202020204" pitchFamily="34" charset="0"/>
              </a:rPr>
              <a:t>(12/2022)</a:t>
            </a:r>
          </a:p>
        </p:txBody>
      </p:sp>
    </p:spTree>
    <p:extLst>
      <p:ext uri="{BB962C8B-B14F-4D97-AF65-F5344CB8AC3E}">
        <p14:creationId xmlns:p14="http://schemas.microsoft.com/office/powerpoint/2010/main" val="124462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4" y="8878438"/>
            <a:ext cx="4780161" cy="215444"/>
          </a:xfrm>
          <a:prstGeom prst="rect">
            <a:avLst/>
          </a:prstGeom>
          <a:solidFill>
            <a:srgbClr val="C00000"/>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8"/>
            <a:ext cx="3153492" cy="307777"/>
          </a:xfrm>
          <a:prstGeom prst="rect">
            <a:avLst/>
          </a:prstGeom>
          <a:solidFill>
            <a:srgbClr val="C00000"/>
          </a:solidFill>
        </p:spPr>
        <p:txBody>
          <a:bodyPr wrap="none" rtlCol="0">
            <a:spAutoFit/>
          </a:bodyPr>
          <a:lstStyle/>
          <a:p>
            <a:r>
              <a:rPr lang="es-MX" sz="1400" dirty="0">
                <a:solidFill>
                  <a:schemeClr val="bg1"/>
                </a:solidFill>
              </a:rPr>
              <a:t>No. 003 septiembre de 2022 – ISSN: </a:t>
            </a:r>
            <a:r>
              <a:rPr lang="es-MX" sz="1400" dirty="0" err="1">
                <a:solidFill>
                  <a:schemeClr val="bg1"/>
                </a:solidFill>
              </a:rPr>
              <a:t>xxxx</a:t>
            </a:r>
            <a:endParaRPr lang="es-MX" sz="1400" dirty="0">
              <a:solidFill>
                <a:schemeClr val="bg1"/>
              </a:solidFill>
            </a:endParaRPr>
          </a:p>
        </p:txBody>
      </p:sp>
      <p:sp>
        <p:nvSpPr>
          <p:cNvPr id="9" name="CuadroTexto 8">
            <a:extLst>
              <a:ext uri="{FF2B5EF4-FFF2-40B4-BE49-F238E27FC236}">
                <a16:creationId xmlns:a16="http://schemas.microsoft.com/office/drawing/2014/main" id="{7462898A-4716-FECD-FF24-4F2849924C84}"/>
              </a:ext>
            </a:extLst>
          </p:cNvPr>
          <p:cNvSpPr txBox="1"/>
          <p:nvPr/>
        </p:nvSpPr>
        <p:spPr>
          <a:xfrm>
            <a:off x="2442178" y="509005"/>
            <a:ext cx="4344760" cy="830997"/>
          </a:xfrm>
          <a:prstGeom prst="rect">
            <a:avLst/>
          </a:prstGeom>
          <a:noFill/>
        </p:spPr>
        <p:txBody>
          <a:bodyPr wrap="square">
            <a:spAutoFit/>
          </a:bodyPr>
          <a:lstStyle/>
          <a:p>
            <a:pPr algn="r"/>
            <a:r>
              <a:rPr lang="es-MX" sz="2400" b="1" dirty="0">
                <a:solidFill>
                  <a:srgbClr val="C00000"/>
                </a:solidFill>
                <a:latin typeface="Arial" panose="020B0604020202020204" pitchFamily="34" charset="0"/>
                <a:cs typeface="Arial" panose="020B0604020202020204" pitchFamily="34" charset="0"/>
              </a:rPr>
              <a:t>INFECCIÓN RESPIRATORIA</a:t>
            </a:r>
          </a:p>
          <a:p>
            <a:pPr algn="r"/>
            <a:r>
              <a:rPr lang="es-MX" sz="2400" b="1" dirty="0">
                <a:solidFill>
                  <a:srgbClr val="C00000"/>
                </a:solidFill>
                <a:latin typeface="Arial" panose="020B0604020202020204" pitchFamily="34" charset="0"/>
                <a:cs typeface="Arial" panose="020B0604020202020204" pitchFamily="34" charset="0"/>
              </a:rPr>
              <a:t>AGUDA (IRA)</a:t>
            </a:r>
          </a:p>
        </p:txBody>
      </p:sp>
      <p:sp>
        <p:nvSpPr>
          <p:cNvPr id="17" name="CuadroTexto 16">
            <a:extLst>
              <a:ext uri="{FF2B5EF4-FFF2-40B4-BE49-F238E27FC236}">
                <a16:creationId xmlns:a16="http://schemas.microsoft.com/office/drawing/2014/main" id="{383B5743-1A42-0636-C684-63093BDDA682}"/>
              </a:ext>
            </a:extLst>
          </p:cNvPr>
          <p:cNvSpPr txBox="1"/>
          <p:nvPr/>
        </p:nvSpPr>
        <p:spPr>
          <a:xfrm>
            <a:off x="69522" y="2379350"/>
            <a:ext cx="6657381" cy="523220"/>
          </a:xfrm>
          <a:prstGeom prst="rect">
            <a:avLst/>
          </a:prstGeom>
          <a:noFill/>
        </p:spPr>
        <p:txBody>
          <a:bodyPr wrap="square">
            <a:spAutoFit/>
          </a:bodyPr>
          <a:lstStyle/>
          <a:p>
            <a:pPr algn="just"/>
            <a:r>
              <a:rPr lang="es-MX" sz="1400" b="1" dirty="0">
                <a:solidFill>
                  <a:srgbClr val="C00000"/>
                </a:solidFill>
                <a:highlight>
                  <a:srgbClr val="FFFF00"/>
                </a:highlight>
                <a:latin typeface="Arial" panose="020B0604020202020204" pitchFamily="34" charset="0"/>
                <a:cs typeface="Arial" panose="020B0604020202020204" pitchFamily="34" charset="0"/>
              </a:rPr>
              <a:t>Porcentaje Total Hasta la Semana 48 Según Agente Etiológico Municipio Pasto </a:t>
            </a:r>
          </a:p>
        </p:txBody>
      </p:sp>
      <p:sp>
        <p:nvSpPr>
          <p:cNvPr id="18" name="CuadroTexto 17">
            <a:extLst>
              <a:ext uri="{FF2B5EF4-FFF2-40B4-BE49-F238E27FC236}">
                <a16:creationId xmlns:a16="http://schemas.microsoft.com/office/drawing/2014/main" id="{16EEB4BA-AD63-B9A7-4DD1-DDCDA973B065}"/>
              </a:ext>
            </a:extLst>
          </p:cNvPr>
          <p:cNvSpPr txBox="1"/>
          <p:nvPr/>
        </p:nvSpPr>
        <p:spPr>
          <a:xfrm>
            <a:off x="140651" y="7380846"/>
            <a:ext cx="6576698"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2. </a:t>
            </a:r>
            <a:r>
              <a:rPr lang="es-MX" sz="1200" dirty="0">
                <a:latin typeface="Arial" panose="020B0604020202020204" pitchFamily="34" charset="0"/>
                <a:cs typeface="Arial" panose="020B0604020202020204" pitchFamily="34" charset="0"/>
              </a:rPr>
              <a:t>Muestra el comportamiento de las IRA en la semana epidemiológica 48 de 2022, donde del 100% de los Hospitalizados el 20.8% en el HILA y el 15.9% en la FHSP derivaron a UCI.</a:t>
            </a:r>
          </a:p>
        </p:txBody>
      </p:sp>
      <p:pic>
        <p:nvPicPr>
          <p:cNvPr id="13" name="Imagen 12">
            <a:extLst>
              <a:ext uri="{FF2B5EF4-FFF2-40B4-BE49-F238E27FC236}">
                <a16:creationId xmlns:a16="http://schemas.microsoft.com/office/drawing/2014/main" id="{E76605CF-0609-F1F7-BD62-3BD8F8718575}"/>
              </a:ext>
            </a:extLst>
          </p:cNvPr>
          <p:cNvPicPr>
            <a:picLocks noChangeAspect="1"/>
          </p:cNvPicPr>
          <p:nvPr/>
        </p:nvPicPr>
        <p:blipFill rotWithShape="1">
          <a:blip r:embed="rId3">
            <a:alphaModFix amt="20000"/>
          </a:blip>
          <a:srcRect r="55115" b="22608"/>
          <a:stretch/>
        </p:blipFill>
        <p:spPr>
          <a:xfrm>
            <a:off x="4850718" y="261939"/>
            <a:ext cx="2007282" cy="4579149"/>
          </a:xfrm>
          <a:prstGeom prst="rect">
            <a:avLst/>
          </a:prstGeom>
        </p:spPr>
      </p:pic>
      <p:pic>
        <p:nvPicPr>
          <p:cNvPr id="14" name="Imagen 13">
            <a:extLst>
              <a:ext uri="{FF2B5EF4-FFF2-40B4-BE49-F238E27FC236}">
                <a16:creationId xmlns:a16="http://schemas.microsoft.com/office/drawing/2014/main" id="{F510AA46-1141-D8E8-1177-CEF0C812DB29}"/>
              </a:ext>
            </a:extLst>
          </p:cNvPr>
          <p:cNvPicPr>
            <a:picLocks noChangeAspect="1"/>
          </p:cNvPicPr>
          <p:nvPr/>
        </p:nvPicPr>
        <p:blipFill rotWithShape="1">
          <a:blip r:embed="rId3">
            <a:alphaModFix amt="20000"/>
          </a:blip>
          <a:srcRect l="46890" r="2990" b="22608"/>
          <a:stretch/>
        </p:blipFill>
        <p:spPr>
          <a:xfrm>
            <a:off x="0" y="7277099"/>
            <a:ext cx="800196" cy="1634792"/>
          </a:xfrm>
          <a:prstGeom prst="rect">
            <a:avLst/>
          </a:prstGeom>
        </p:spPr>
      </p:pic>
      <p:pic>
        <p:nvPicPr>
          <p:cNvPr id="15" name="Imagen 14">
            <a:extLst>
              <a:ext uri="{FF2B5EF4-FFF2-40B4-BE49-F238E27FC236}">
                <a16:creationId xmlns:a16="http://schemas.microsoft.com/office/drawing/2014/main" id="{7F7DCFFD-51AA-D321-60D3-BD809730388B}"/>
              </a:ext>
            </a:extLst>
          </p:cNvPr>
          <p:cNvPicPr>
            <a:picLocks noChangeAspect="1"/>
          </p:cNvPicPr>
          <p:nvPr/>
        </p:nvPicPr>
        <p:blipFill rotWithShape="1">
          <a:blip r:embed="rId4"/>
          <a:srcRect l="5069" t="2958" r="4077" b="5247"/>
          <a:stretch/>
        </p:blipFill>
        <p:spPr>
          <a:xfrm>
            <a:off x="149466" y="2921228"/>
            <a:ext cx="6637472" cy="3994393"/>
          </a:xfrm>
          <a:prstGeom prst="rect">
            <a:avLst/>
          </a:prstGeom>
        </p:spPr>
      </p:pic>
      <p:sp>
        <p:nvSpPr>
          <p:cNvPr id="3" name="CuadroTexto 2">
            <a:extLst>
              <a:ext uri="{FF2B5EF4-FFF2-40B4-BE49-F238E27FC236}">
                <a16:creationId xmlns:a16="http://schemas.microsoft.com/office/drawing/2014/main" id="{70335708-646D-FA6B-7C76-2E35F4D33A56}"/>
              </a:ext>
            </a:extLst>
          </p:cNvPr>
          <p:cNvSpPr txBox="1"/>
          <p:nvPr/>
        </p:nvSpPr>
        <p:spPr>
          <a:xfrm>
            <a:off x="215518" y="7009734"/>
            <a:ext cx="2222500" cy="276999"/>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Fuente. SIVIGILA </a:t>
            </a:r>
            <a:r>
              <a:rPr lang="es-MX" sz="1200" dirty="0">
                <a:latin typeface="Arial" panose="020B0604020202020204" pitchFamily="34" charset="0"/>
                <a:cs typeface="Arial" panose="020B0604020202020204" pitchFamily="34" charset="0"/>
              </a:rPr>
              <a:t>(12/2022)</a:t>
            </a:r>
          </a:p>
        </p:txBody>
      </p:sp>
    </p:spTree>
    <p:extLst>
      <p:ext uri="{BB962C8B-B14F-4D97-AF65-F5344CB8AC3E}">
        <p14:creationId xmlns:p14="http://schemas.microsoft.com/office/powerpoint/2010/main" val="94707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927" y="2362193"/>
            <a:ext cx="6613073" cy="1073137"/>
          </a:xfrm>
        </p:spPr>
        <p:txBody>
          <a:bodyPr>
            <a:noAutofit/>
          </a:bodyPr>
          <a:lstStyle/>
          <a:p>
            <a:r>
              <a:rPr lang="es-ES" sz="3200" b="1" dirty="0">
                <a:solidFill>
                  <a:srgbClr val="BF5711"/>
                </a:solidFill>
                <a:latin typeface="Arial" panose="020B0604020202020204" pitchFamily="34" charset="0"/>
                <a:cs typeface="Arial" panose="020B0604020202020204" pitchFamily="34" charset="0"/>
              </a:rPr>
              <a:t>Jornada Nacional de Vacunación</a:t>
            </a:r>
            <a:endParaRPr lang="es-ES" sz="1600" b="1" dirty="0">
              <a:solidFill>
                <a:srgbClr val="132F49"/>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958512" y="5348454"/>
            <a:ext cx="5372765" cy="287883"/>
          </a:xfrm>
          <a:prstGeom prst="rect">
            <a:avLst/>
          </a:prstGeom>
        </p:spPr>
        <p:txBody>
          <a:bodyPr vert="horz" lIns="51435" tIns="25719" rIns="51435" bIns="257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38">
              <a:defRPr/>
            </a:pPr>
            <a:endParaRPr lang="es-ES" sz="2025" b="1" i="1" dirty="0">
              <a:solidFill>
                <a:srgbClr val="153553"/>
              </a:solidFill>
              <a:latin typeface="Calibri Light" panose="020F0302020204030204"/>
            </a:endParaRPr>
          </a:p>
        </p:txBody>
      </p:sp>
      <p:sp>
        <p:nvSpPr>
          <p:cNvPr id="6" name="Rectángulo 5">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7" name="CuadroTexto 6">
            <a:extLst>
              <a:ext uri="{FF2B5EF4-FFF2-40B4-BE49-F238E27FC236}">
                <a16:creationId xmlns:a16="http://schemas.microsoft.com/office/drawing/2014/main" id="{BF621FE0-E038-11F3-2DAB-4CC70F277861}"/>
              </a:ext>
            </a:extLst>
          </p:cNvPr>
          <p:cNvSpPr txBox="1"/>
          <p:nvPr/>
        </p:nvSpPr>
        <p:spPr>
          <a:xfrm>
            <a:off x="204434" y="8878438"/>
            <a:ext cx="4780161" cy="215444"/>
          </a:xfrm>
          <a:prstGeom prst="rect">
            <a:avLst/>
          </a:prstGeom>
          <a:solidFill>
            <a:srgbClr val="C00000"/>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10" name="CuadroTexto 9">
            <a:extLst>
              <a:ext uri="{FF2B5EF4-FFF2-40B4-BE49-F238E27FC236}">
                <a16:creationId xmlns:a16="http://schemas.microsoft.com/office/drawing/2014/main" id="{1CF6FD5B-0F69-E500-B3E3-48166A503A98}"/>
              </a:ext>
            </a:extLst>
          </p:cNvPr>
          <p:cNvSpPr txBox="1"/>
          <p:nvPr/>
        </p:nvSpPr>
        <p:spPr>
          <a:xfrm>
            <a:off x="244927" y="3356978"/>
            <a:ext cx="6389769" cy="369332"/>
          </a:xfrm>
          <a:prstGeom prst="rect">
            <a:avLst/>
          </a:prstGeom>
          <a:noFill/>
        </p:spPr>
        <p:txBody>
          <a:bodyPr wrap="square">
            <a:spAutoFit/>
          </a:bodyPr>
          <a:lstStyle/>
          <a:p>
            <a:r>
              <a:rPr lang="es-ES" b="1" i="1" dirty="0">
                <a:solidFill>
                  <a:srgbClr val="153553"/>
                </a:solidFill>
                <a:latin typeface="Arial" panose="020B0604020202020204" pitchFamily="34" charset="0"/>
                <a:cs typeface="Arial" panose="020B0604020202020204" pitchFamily="34" charset="0"/>
              </a:rPr>
              <a:t>“</a:t>
            </a:r>
            <a:r>
              <a:rPr lang="es-MX" b="1" i="1" dirty="0">
                <a:solidFill>
                  <a:srgbClr val="153553"/>
                </a:solidFill>
                <a:latin typeface="Arial" panose="020B0604020202020204" pitchFamily="34" charset="0"/>
                <a:cs typeface="Arial" panose="020B0604020202020204" pitchFamily="34" charset="0"/>
              </a:rPr>
              <a:t>Las Vacunas son Seguras, Protéjase de Enfermedades</a:t>
            </a:r>
            <a:r>
              <a:rPr lang="es-ES" b="1" i="1" dirty="0">
                <a:solidFill>
                  <a:srgbClr val="153553"/>
                </a:solidFill>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B25FE362-A9A2-7C89-339F-1C9FD99238A5}"/>
              </a:ext>
            </a:extLst>
          </p:cNvPr>
          <p:cNvSpPr txBox="1"/>
          <p:nvPr/>
        </p:nvSpPr>
        <p:spPr>
          <a:xfrm>
            <a:off x="627016" y="3922504"/>
            <a:ext cx="5704261" cy="307777"/>
          </a:xfrm>
          <a:prstGeom prst="rect">
            <a:avLst/>
          </a:prstGeom>
          <a:noFill/>
        </p:spPr>
        <p:txBody>
          <a:bodyPr wrap="square">
            <a:spAutoFit/>
          </a:bodyPr>
          <a:lstStyle/>
          <a:p>
            <a:r>
              <a:rPr lang="es-ES" sz="1400" b="1" dirty="0">
                <a:solidFill>
                  <a:srgbClr val="132F49"/>
                </a:solidFill>
                <a:highlight>
                  <a:srgbClr val="FFFF00"/>
                </a:highlight>
                <a:latin typeface="Arial" panose="020B0604020202020204" pitchFamily="34" charset="0"/>
                <a:cs typeface="Arial" panose="020B0604020202020204" pitchFamily="34" charset="0"/>
              </a:rPr>
              <a:t>Quinta </a:t>
            </a:r>
            <a:r>
              <a:rPr lang="es-ES" sz="1400" dirty="0">
                <a:solidFill>
                  <a:srgbClr val="132F49"/>
                </a:solidFill>
                <a:highlight>
                  <a:srgbClr val="FFFF00"/>
                </a:highlight>
                <a:latin typeface="Arial" panose="020B0604020202020204" pitchFamily="34" charset="0"/>
                <a:cs typeface="Arial" panose="020B0604020202020204" pitchFamily="34" charset="0"/>
              </a:rPr>
              <a:t>(noviembre 19 de 2022) </a:t>
            </a:r>
            <a:r>
              <a:rPr lang="es-ES" sz="1400" b="1" dirty="0">
                <a:solidFill>
                  <a:srgbClr val="132F49"/>
                </a:solidFill>
                <a:highlight>
                  <a:srgbClr val="FFFF00"/>
                </a:highlight>
                <a:latin typeface="Arial" panose="020B0604020202020204" pitchFamily="34" charset="0"/>
                <a:cs typeface="Arial" panose="020B0604020202020204" pitchFamily="34" charset="0"/>
              </a:rPr>
              <a:t>y Sexta </a:t>
            </a:r>
            <a:r>
              <a:rPr lang="es-ES" sz="1400" dirty="0">
                <a:solidFill>
                  <a:srgbClr val="132F49"/>
                </a:solidFill>
                <a:highlight>
                  <a:srgbClr val="FFFF00"/>
                </a:highlight>
                <a:latin typeface="Arial" panose="020B0604020202020204" pitchFamily="34" charset="0"/>
                <a:cs typeface="Arial" panose="020B0604020202020204" pitchFamily="34" charset="0"/>
              </a:rPr>
              <a:t>(diciembre </a:t>
            </a:r>
            <a:r>
              <a:rPr lang="es-ES" sz="1400" dirty="0">
                <a:solidFill>
                  <a:srgbClr val="FF0000"/>
                </a:solidFill>
                <a:highlight>
                  <a:srgbClr val="FFFF00"/>
                </a:highlight>
                <a:latin typeface="Arial" panose="020B0604020202020204" pitchFamily="34" charset="0"/>
                <a:cs typeface="Arial" panose="020B0604020202020204" pitchFamily="34" charset="0"/>
              </a:rPr>
              <a:t>12 - 17 </a:t>
            </a:r>
            <a:r>
              <a:rPr lang="es-ES" sz="1400" dirty="0">
                <a:solidFill>
                  <a:srgbClr val="132F49"/>
                </a:solidFill>
                <a:highlight>
                  <a:srgbClr val="FFFF00"/>
                </a:highlight>
                <a:latin typeface="Arial" panose="020B0604020202020204" pitchFamily="34" charset="0"/>
                <a:cs typeface="Arial" panose="020B0604020202020204" pitchFamily="34" charset="0"/>
              </a:rPr>
              <a:t>de 2022)</a:t>
            </a:r>
            <a:endParaRPr lang="es-MX" sz="1400" dirty="0">
              <a:highlight>
                <a:srgbClr val="FFFF00"/>
              </a:highligh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E4119BE-A6F6-BC40-17D6-CF1BE087AC9D}"/>
              </a:ext>
            </a:extLst>
          </p:cNvPr>
          <p:cNvPicPr>
            <a:picLocks noChangeAspect="1"/>
          </p:cNvPicPr>
          <p:nvPr/>
        </p:nvPicPr>
        <p:blipFill>
          <a:blip r:embed="rId2"/>
          <a:stretch>
            <a:fillRect/>
          </a:stretch>
        </p:blipFill>
        <p:spPr>
          <a:xfrm>
            <a:off x="1568725" y="5157395"/>
            <a:ext cx="3405815" cy="2221184"/>
          </a:xfrm>
          <a:prstGeom prst="rect">
            <a:avLst/>
          </a:prstGeom>
        </p:spPr>
      </p:pic>
      <p:sp>
        <p:nvSpPr>
          <p:cNvPr id="3" name="CuadroTexto 2">
            <a:extLst>
              <a:ext uri="{FF2B5EF4-FFF2-40B4-BE49-F238E27FC236}">
                <a16:creationId xmlns:a16="http://schemas.microsoft.com/office/drawing/2014/main" id="{C3E289F8-1A38-B79F-EE0B-298C0EB6D4F5}"/>
              </a:ext>
            </a:extLst>
          </p:cNvPr>
          <p:cNvSpPr txBox="1"/>
          <p:nvPr/>
        </p:nvSpPr>
        <p:spPr>
          <a:xfrm>
            <a:off x="294141" y="369094"/>
            <a:ext cx="6269717" cy="1977464"/>
          </a:xfrm>
          <a:prstGeom prst="rect">
            <a:avLst/>
          </a:prstGeom>
          <a:noFill/>
        </p:spPr>
        <p:txBody>
          <a:bodyPr wrap="square">
            <a:spAutoFit/>
          </a:bodyPr>
          <a:lstStyle/>
          <a:p>
            <a:pPr algn="just"/>
            <a:r>
              <a:rPr lang="es-MX" sz="1050" b="1" dirty="0">
                <a:latin typeface="Arial" panose="020B0604020202020204" pitchFamily="34" charset="0"/>
                <a:cs typeface="Arial" panose="020B0604020202020204" pitchFamily="34" charset="0"/>
              </a:rPr>
              <a:t>Fuentes</a:t>
            </a:r>
          </a:p>
          <a:p>
            <a:pPr algn="just"/>
            <a:r>
              <a:rPr lang="es-MX" sz="800" dirty="0">
                <a:latin typeface="Arial" panose="020B0604020202020204" pitchFamily="34" charset="0"/>
                <a:cs typeface="Arial" panose="020B0604020202020204" pitchFamily="34" charset="0"/>
              </a:rPr>
              <a:t>- Organización Panamericana de la Salud. Prevención y control de las infecciones respiratorias agudas con tendencia epidémica y pandémica durante la atención sanitaria [Internet] 2014. Fecha de consulta: 1 de febrero de 2022. Disponible en: https://www.paho.org/hq/dmdocuments/2014/2014-cha-prevencion-control-atencion-sanitaria.pdf 2. </a:t>
            </a:r>
          </a:p>
          <a:p>
            <a:pPr algn="just"/>
            <a:r>
              <a:rPr lang="es-MX" sz="800" dirty="0">
                <a:latin typeface="Arial" panose="020B0604020202020204" pitchFamily="34" charset="0"/>
                <a:cs typeface="Arial" panose="020B0604020202020204" pitchFamily="34" charset="0"/>
              </a:rPr>
              <a:t>- Humanitarianresponse.info. [Internet] 2012. Fecha de consulta: 2 de febrero de 2022. Disponible en: https://www.humanitarianresponse.info/sites/www.humanitarianresponse.info/files/documents/files/UAIRAC_1506 2012%5B1%5D.pdf</a:t>
            </a:r>
          </a:p>
          <a:p>
            <a:pPr algn="just"/>
            <a:r>
              <a:rPr lang="es-MX" sz="800"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INS, 2022. [21/11/2022]. https://www.ins.gov.co/buscador-eventos/Lineamientos/PRO_IRA.pdf</a:t>
            </a:r>
          </a:p>
          <a:p>
            <a:pPr algn="just"/>
            <a:r>
              <a:rPr lang="es-MX" sz="800" dirty="0">
                <a:latin typeface="Arial" panose="020B0604020202020204" pitchFamily="34" charset="0"/>
                <a:cs typeface="Arial" panose="020B0604020202020204" pitchFamily="34" charset="0"/>
              </a:rPr>
              <a:t>- Organización Mundial de la Salud. A manual </a:t>
            </a:r>
            <a:r>
              <a:rPr lang="es-MX" sz="800" dirty="0" err="1">
                <a:latin typeface="Arial" panose="020B0604020202020204" pitchFamily="34" charset="0"/>
                <a:cs typeface="Arial" panose="020B0604020202020204" pitchFamily="34" charset="0"/>
              </a:rPr>
              <a:t>estimating</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disease</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burden</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associated</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with</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seasonal</a:t>
            </a:r>
            <a:r>
              <a:rPr lang="es-MX" sz="800" dirty="0">
                <a:latin typeface="Arial" panose="020B0604020202020204" pitchFamily="34" charset="0"/>
                <a:cs typeface="Arial" panose="020B0604020202020204" pitchFamily="34" charset="0"/>
              </a:rPr>
              <a:t> influenza. [Internet]</a:t>
            </a:r>
          </a:p>
          <a:p>
            <a:pPr algn="just"/>
            <a:r>
              <a:rPr lang="es-MX" sz="800" dirty="0">
                <a:latin typeface="Arial" panose="020B0604020202020204" pitchFamily="34" charset="0"/>
                <a:cs typeface="Arial" panose="020B0604020202020204" pitchFamily="34" charset="0"/>
              </a:rPr>
              <a:t>2015. Fecha de consulta: 1 de febrero de 2022. Disponible en: </a:t>
            </a:r>
            <a:r>
              <a:rPr lang="es-MX" sz="800" dirty="0">
                <a:latin typeface="Arial" panose="020B0604020202020204" pitchFamily="34" charset="0"/>
                <a:cs typeface="Arial" panose="020B0604020202020204" pitchFamily="34" charset="0"/>
                <a:hlinkClick r:id="rId3"/>
              </a:rPr>
              <a:t>https://apps.who.int/iris/bitstream/handle/10665/178801/9789241549301_eng.pdf</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 Colombia. Instituto Nacional de Salud. Lineamientos Nacionales para la Vigilancia 2022. Fecha de consulta: 2 de febrero</a:t>
            </a:r>
          </a:p>
          <a:p>
            <a:pPr algn="just"/>
            <a:r>
              <a:rPr lang="es-MX" sz="800" dirty="0">
                <a:latin typeface="Arial" panose="020B0604020202020204" pitchFamily="34" charset="0"/>
                <a:cs typeface="Arial" panose="020B0604020202020204" pitchFamily="34" charset="0"/>
              </a:rPr>
              <a:t>de 2022. Disponible en: </a:t>
            </a:r>
            <a:r>
              <a:rPr lang="es-MX" sz="800" dirty="0">
                <a:latin typeface="Arial" panose="020B0604020202020204" pitchFamily="34" charset="0"/>
                <a:cs typeface="Arial" panose="020B0604020202020204" pitchFamily="34" charset="0"/>
                <a:hlinkClick r:id="rId4"/>
              </a:rPr>
              <a:t>https://www.ins.gov.co/BibliotecaDigital/lineamientos-nacionales-2022.pdf</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 Paris OM, Castillo NL, Dávila AP, </a:t>
            </a:r>
            <a:r>
              <a:rPr lang="es-MX" sz="800" dirty="0" err="1">
                <a:latin typeface="Arial" panose="020B0604020202020204" pitchFamily="34" charset="0"/>
                <a:cs typeface="Arial" panose="020B0604020202020204" pitchFamily="34" charset="0"/>
              </a:rPr>
              <a:t>Angel</a:t>
            </a:r>
            <a:r>
              <a:rPr lang="es-MX" sz="800" dirty="0">
                <a:latin typeface="Arial" panose="020B0604020202020204" pitchFamily="34" charset="0"/>
                <a:cs typeface="Arial" panose="020B0604020202020204" pitchFamily="34" charset="0"/>
              </a:rPr>
              <a:t> CJ, Calvo VD. Factores de riesgo modificables de infecciones respiratorias en Hogares Infantiles y Jardines Sociales del municipio de San José de Cúcuta. </a:t>
            </a:r>
            <a:r>
              <a:rPr lang="es-MX" sz="800" dirty="0" err="1">
                <a:latin typeface="Arial" panose="020B0604020202020204" pitchFamily="34" charset="0"/>
                <a:cs typeface="Arial" panose="020B0604020202020204" pitchFamily="34" charset="0"/>
              </a:rPr>
              <a:t>Rev</a:t>
            </a:r>
            <a:r>
              <a:rPr lang="es-MX" sz="800" dirty="0">
                <a:latin typeface="Arial" panose="020B0604020202020204" pitchFamily="34" charset="0"/>
                <a:cs typeface="Arial" panose="020B0604020202020204" pitchFamily="34" charset="0"/>
              </a:rPr>
              <a:t> Univ. salud. 2013; 1:34-44.</a:t>
            </a:r>
          </a:p>
          <a:p>
            <a:pPr algn="just"/>
            <a:r>
              <a:rPr lang="es-MX" sz="800" dirty="0">
                <a:latin typeface="Arial" panose="020B0604020202020204" pitchFamily="34" charset="0"/>
                <a:cs typeface="Arial" panose="020B0604020202020204" pitchFamily="34" charset="0"/>
              </a:rPr>
              <a:t>- https://espanol.cdc.gov/flu/vaccines-work/respiratory-virus-transmission-network.html</a:t>
            </a:r>
          </a:p>
        </p:txBody>
      </p:sp>
    </p:spTree>
    <p:extLst>
      <p:ext uri="{BB962C8B-B14F-4D97-AF65-F5344CB8AC3E}">
        <p14:creationId xmlns:p14="http://schemas.microsoft.com/office/powerpoint/2010/main" val="36793419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4422</TotalTime>
  <Words>2319</Words>
  <Application>Microsoft Office PowerPoint</Application>
  <PresentationFormat>Presentación en pantalla (4:3)</PresentationFormat>
  <Paragraphs>196</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Jornada Nacional de Vacunación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MOLINERROS</cp:lastModifiedBy>
  <cp:revision>91</cp:revision>
  <cp:lastPrinted>2022-12-20T19:00:27Z</cp:lastPrinted>
  <dcterms:created xsi:type="dcterms:W3CDTF">2022-08-29T20:42:37Z</dcterms:created>
  <dcterms:modified xsi:type="dcterms:W3CDTF">2024-08-28T14:57:46Z</dcterms:modified>
</cp:coreProperties>
</file>