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5" r:id="rId3"/>
    <p:sldId id="277" r:id="rId4"/>
    <p:sldId id="286" r:id="rId5"/>
    <p:sldId id="288" r:id="rId6"/>
    <p:sldId id="295" r:id="rId7"/>
    <p:sldId id="296" r:id="rId8"/>
    <p:sldId id="279" r:id="rId9"/>
    <p:sldId id="282" r:id="rId10"/>
    <p:sldId id="278" r:id="rId11"/>
    <p:sldId id="272" r:id="rId12"/>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11"/>
    <a:srgbClr val="EEE800"/>
    <a:srgbClr val="FCF600"/>
    <a:srgbClr val="EAE400"/>
    <a:srgbClr val="CDC800"/>
    <a:srgbClr val="954ECA"/>
    <a:srgbClr val="E26714"/>
    <a:srgbClr val="CC0000"/>
    <a:srgbClr val="ACD292"/>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100" d="100"/>
          <a:sy n="100" d="100"/>
        </p:scale>
        <p:origin x="1040"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8770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581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31933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5"/>
            <a:ext cx="5143500" cy="3183467"/>
          </a:xfrm>
        </p:spPr>
        <p:txBody>
          <a:bodyPr anchor="b"/>
          <a:lstStyle>
            <a:lvl1pPr algn="ctr">
              <a:defRPr sz="3375"/>
            </a:lvl1pPr>
          </a:lstStyle>
          <a:p>
            <a:r>
              <a:rPr lang="es-ES"/>
              <a:t>Haga clic para modificar el estilo de título del patrón</a:t>
            </a:r>
            <a:endParaRPr lang="en-US"/>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1"/>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26184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5220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7" y="2279653"/>
            <a:ext cx="5915025" cy="3803649"/>
          </a:xfrm>
        </p:spPr>
        <p:txBody>
          <a:bodyPr anchor="b"/>
          <a:lstStyle>
            <a:lvl1pPr>
              <a:defRPr sz="3375"/>
            </a:lvl1pPr>
          </a:lstStyle>
          <a:p>
            <a:r>
              <a:rPr lang="es-ES"/>
              <a:t>Haga clic para modificar el estilo de título del patrón</a:t>
            </a:r>
            <a:endParaRPr lang="en-US"/>
          </a:p>
        </p:txBody>
      </p:sp>
      <p:sp>
        <p:nvSpPr>
          <p:cNvPr id="3" name="Marcador de texto 2"/>
          <p:cNvSpPr>
            <a:spLocks noGrp="1"/>
          </p:cNvSpPr>
          <p:nvPr>
            <p:ph type="body" idx="1"/>
          </p:nvPr>
        </p:nvSpPr>
        <p:spPr>
          <a:xfrm>
            <a:off x="467917" y="6119286"/>
            <a:ext cx="5915025" cy="2000249"/>
          </a:xfrm>
        </p:spPr>
        <p:txBody>
          <a:bodyPr/>
          <a:lstStyle>
            <a:lvl1pPr marL="0" indent="0">
              <a:buNone/>
              <a:defRPr sz="1351">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76356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73198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2" y="486836"/>
            <a:ext cx="5915025" cy="1767417"/>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472381" y="2241552"/>
            <a:ext cx="2901255"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3471864" y="2241552"/>
            <a:ext cx="2915543"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4"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8611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37832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72460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contenido 2"/>
          <p:cNvSpPr>
            <a:spLocks noGrp="1"/>
          </p:cNvSpPr>
          <p:nvPr>
            <p:ph idx="1"/>
          </p:nvPr>
        </p:nvSpPr>
        <p:spPr>
          <a:xfrm>
            <a:off x="2915544" y="1316569"/>
            <a:ext cx="3471863" cy="6498167"/>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7698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071733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2915544" y="1316569"/>
            <a:ext cx="3471863" cy="6498167"/>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endParaRPr lang="en-US" dirty="0"/>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22475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9119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486835"/>
            <a:ext cx="1478756" cy="7749117"/>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71488" y="486835"/>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6770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FC89662-FB4F-4A47-B851-B419F1E21DEF}" type="datetimeFigureOut">
              <a:rPr lang="es-MX" smtClean="0"/>
              <a:t>02/08/2023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350185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C89662-FB4F-4A47-B851-B419F1E21DEF}" type="datetimeFigureOut">
              <a:rPr lang="es-MX" smtClean="0"/>
              <a:t>02/08/2023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424556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4"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C89662-FB4F-4A47-B851-B419F1E21DEF}" type="datetimeFigureOut">
              <a:rPr lang="es-MX" smtClean="0"/>
              <a:t>02/08/2023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636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C89662-FB4F-4A47-B851-B419F1E21DEF}" type="datetimeFigureOut">
              <a:rPr lang="es-MX" smtClean="0"/>
              <a:t>02/08/2023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4665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9662-FB4F-4A47-B851-B419F1E21DEF}" type="datetimeFigureOut">
              <a:rPr lang="es-MX" smtClean="0"/>
              <a:t>02/08/2023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5559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4"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02/08/2023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77178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02/08/2023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2595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C89662-FB4F-4A47-B851-B419F1E21DEF}" type="datetimeFigureOut">
              <a:rPr lang="es-MX" smtClean="0"/>
              <a:t>02/08/2023</a:t>
            </a:fld>
            <a:endParaRPr lang="es-MX"/>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5A914C-A139-4859-BE0A-324D4CA3844A}" type="slidenum">
              <a:rPr lang="es-MX" smtClean="0"/>
              <a:t>‹Nº›</a:t>
            </a:fld>
            <a:endParaRPr lang="es-MX"/>
          </a:p>
        </p:txBody>
      </p:sp>
    </p:spTree>
    <p:extLst>
      <p:ext uri="{BB962C8B-B14F-4D97-AF65-F5344CB8AC3E}">
        <p14:creationId xmlns:p14="http://schemas.microsoft.com/office/powerpoint/2010/main" val="392933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521B7CF-5003-4AA8-8E71-AEFC351961CC}" type="datetimeFigureOut">
              <a:rPr lang="en-US" smtClean="0"/>
              <a:t>8/2/2023</a:t>
            </a:fld>
            <a:endParaRPr lang="en-US" dirty="0"/>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212087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3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8"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1351"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ho.int/es/news/item/17-06-2022-who-highlights-urgent-need-to-transform-mental-health-and-mental-health-care" TargetMode="Externa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10516" y="8810265"/>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sp>
        <p:nvSpPr>
          <p:cNvPr id="3" name="CuadroTexto 2">
            <a:extLst>
              <a:ext uri="{FF2B5EF4-FFF2-40B4-BE49-F238E27FC236}">
                <a16:creationId xmlns:a16="http://schemas.microsoft.com/office/drawing/2014/main" id="{FD079053-5738-1E38-D950-EFC3A3F73FA8}"/>
              </a:ext>
            </a:extLst>
          </p:cNvPr>
          <p:cNvSpPr txBox="1"/>
          <p:nvPr/>
        </p:nvSpPr>
        <p:spPr>
          <a:xfrm>
            <a:off x="204433" y="3140754"/>
            <a:ext cx="77777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Índice</a:t>
            </a:r>
          </a:p>
        </p:txBody>
      </p:sp>
      <p:graphicFrame>
        <p:nvGraphicFramePr>
          <p:cNvPr id="8" name="Tabla 7">
            <a:extLst>
              <a:ext uri="{FF2B5EF4-FFF2-40B4-BE49-F238E27FC236}">
                <a16:creationId xmlns:a16="http://schemas.microsoft.com/office/drawing/2014/main" id="{E2D55981-482D-1254-63F8-965134C1B97C}"/>
              </a:ext>
            </a:extLst>
          </p:cNvPr>
          <p:cNvGraphicFramePr>
            <a:graphicFrameLocks noGrp="1"/>
          </p:cNvGraphicFramePr>
          <p:nvPr>
            <p:extLst>
              <p:ext uri="{D42A27DB-BD31-4B8C-83A1-F6EECF244321}">
                <p14:modId xmlns:p14="http://schemas.microsoft.com/office/powerpoint/2010/main" val="1168780684"/>
              </p:ext>
            </p:extLst>
          </p:nvPr>
        </p:nvGraphicFramePr>
        <p:xfrm>
          <a:off x="217352" y="3256073"/>
          <a:ext cx="3510971" cy="2971873"/>
        </p:xfrm>
        <a:graphic>
          <a:graphicData uri="http://schemas.openxmlformats.org/drawingml/2006/table">
            <a:tbl>
              <a:tblPr/>
              <a:tblGrid>
                <a:gridCol w="3091180">
                  <a:extLst>
                    <a:ext uri="{9D8B030D-6E8A-4147-A177-3AD203B41FA5}">
                      <a16:colId xmlns:a16="http://schemas.microsoft.com/office/drawing/2014/main" val="1720984917"/>
                    </a:ext>
                  </a:extLst>
                </a:gridCol>
                <a:gridCol w="419791">
                  <a:extLst>
                    <a:ext uri="{9D8B030D-6E8A-4147-A177-3AD203B41FA5}">
                      <a16:colId xmlns:a16="http://schemas.microsoft.com/office/drawing/2014/main" val="2037559744"/>
                    </a:ext>
                  </a:extLst>
                </a:gridCol>
              </a:tblGrid>
              <a:tr h="230078">
                <a:tc>
                  <a:txBody>
                    <a:bodyPr/>
                    <a:lstStyle/>
                    <a:p>
                      <a:pPr marL="42545">
                        <a:lnSpc>
                          <a:spcPct val="107000"/>
                        </a:lnSpc>
                        <a:spcAft>
                          <a:spcPts val="800"/>
                        </a:spcAft>
                      </a:pPr>
                      <a:r>
                        <a:rPr lang="es-MX" sz="9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s-MX" sz="7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kern="1200" dirty="0" err="1">
                          <a:solidFill>
                            <a:srgbClr val="000000"/>
                          </a:solidFill>
                          <a:effectLst/>
                          <a:highlight>
                            <a:srgbClr val="FFFF00"/>
                          </a:highlight>
                          <a:latin typeface="Arial" panose="020B0604020202020204" pitchFamily="34" charset="0"/>
                          <a:ea typeface="+mn-ea"/>
                          <a:cs typeface="Arial" panose="020B0604020202020204" pitchFamily="34" charset="0"/>
                        </a:rPr>
                        <a:t>Pag</a:t>
                      </a:r>
                      <a:endParaRPr lang="es-MX" sz="7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7402"/>
                  </a:ext>
                </a:extLst>
              </a:tr>
              <a:tr h="197804">
                <a:tc>
                  <a:txBody>
                    <a:bodyPr/>
                    <a:lstStyle/>
                    <a:p>
                      <a:pPr marL="42545">
                        <a:lnSpc>
                          <a:spcPct val="107000"/>
                        </a:lnSpc>
                        <a:spcAft>
                          <a:spcPts val="800"/>
                        </a:spcAft>
                      </a:pPr>
                      <a:r>
                        <a:rPr lang="es-MX" sz="900" b="0" kern="1200" dirty="0">
                          <a:solidFill>
                            <a:srgbClr val="000000"/>
                          </a:solidFill>
                          <a:effectLst/>
                          <a:latin typeface="Arial" panose="020B0604020202020204" pitchFamily="34" charset="0"/>
                          <a:ea typeface="+mn-ea"/>
                          <a:cs typeface="Arial" panose="020B0604020202020204" pitchFamily="34" charset="0"/>
                        </a:rPr>
                        <a:t>Objetivo del Boletín</a:t>
                      </a:r>
                      <a:endParaRPr lang="es-MX" sz="9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1</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258112"/>
                  </a:ext>
                </a:extLst>
              </a:tr>
              <a:tr h="228600">
                <a:tc>
                  <a:txBody>
                    <a:bodyPr/>
                    <a:lstStyle/>
                    <a:p>
                      <a:pPr marL="42545">
                        <a:lnSpc>
                          <a:spcPct val="107000"/>
                        </a:lnSpc>
                        <a:spcAft>
                          <a:spcPts val="800"/>
                        </a:spcAft>
                      </a:pPr>
                      <a:r>
                        <a:rPr lang="es-MX" sz="900" b="0" kern="1200" dirty="0">
                          <a:solidFill>
                            <a:srgbClr val="000000"/>
                          </a:solidFill>
                          <a:effectLst/>
                          <a:latin typeface="Arial" panose="020B0604020202020204" pitchFamily="34" charset="0"/>
                          <a:ea typeface="+mn-ea"/>
                          <a:cs typeface="Arial" panose="020B0604020202020204" pitchFamily="34" charset="0"/>
                        </a:rPr>
                        <a:t>Introducción</a:t>
                      </a:r>
                      <a:endParaRPr lang="es-MX" sz="9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kern="1200" dirty="0">
                          <a:solidFill>
                            <a:srgbClr val="000000"/>
                          </a:solidFill>
                          <a:effectLst/>
                          <a:highlight>
                            <a:srgbClr val="FFFF00"/>
                          </a:highlight>
                          <a:latin typeface="Arial" panose="020B0604020202020204" pitchFamily="34" charset="0"/>
                          <a:ea typeface="+mn-ea"/>
                          <a:cs typeface="Arial" panose="020B0604020202020204" pitchFamily="34" charset="0"/>
                        </a:rPr>
                        <a:t>1</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210618"/>
                  </a:ext>
                </a:extLst>
              </a:tr>
              <a:tr h="120650">
                <a:tc>
                  <a:txBody>
                    <a:bodyPr/>
                    <a:lstStyle/>
                    <a:p>
                      <a:pPr marL="42545">
                        <a:lnSpc>
                          <a:spcPct val="107000"/>
                        </a:lnSpc>
                        <a:spcAft>
                          <a:spcPts val="800"/>
                        </a:spcAft>
                      </a:pPr>
                      <a:r>
                        <a:rPr lang="es-ES" sz="900" b="0" kern="1200" dirty="0">
                          <a:solidFill>
                            <a:srgbClr val="000000"/>
                          </a:solidFill>
                          <a:effectLst/>
                          <a:latin typeface="Arial" panose="020B0604020202020204" pitchFamily="34" charset="0"/>
                          <a:ea typeface="+mn-ea"/>
                          <a:cs typeface="Arial" panose="020B0604020202020204" pitchFamily="34" charset="0"/>
                        </a:rPr>
                        <a:t>Salud Mental</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kern="1200" dirty="0">
                          <a:solidFill>
                            <a:srgbClr val="000000"/>
                          </a:solidFill>
                          <a:effectLst/>
                          <a:highlight>
                            <a:srgbClr val="FFFF00"/>
                          </a:highlight>
                          <a:latin typeface="Arial" panose="020B0604020202020204" pitchFamily="34" charset="0"/>
                          <a:ea typeface="+mn-ea"/>
                          <a:cs typeface="Arial" panose="020B0604020202020204" pitchFamily="34" charset="0"/>
                        </a:rPr>
                        <a:t>2</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928591"/>
                  </a:ext>
                </a:extLst>
              </a:tr>
              <a:tr h="179006">
                <a:tc>
                  <a:txBody>
                    <a:bodyPr/>
                    <a:lstStyle/>
                    <a:p>
                      <a:pPr marL="42545" marR="0" lvl="0" indent="0" algn="l" defTabSz="685783" rtl="0" eaLnBrk="1" fontAlgn="auto" latinLnBrk="0" hangingPunct="1">
                        <a:lnSpc>
                          <a:spcPct val="107000"/>
                        </a:lnSpc>
                        <a:spcBef>
                          <a:spcPts val="0"/>
                        </a:spcBef>
                        <a:spcAft>
                          <a:spcPts val="800"/>
                        </a:spcAft>
                        <a:buClrTx/>
                        <a:buSzTx/>
                        <a:buFontTx/>
                        <a:buNone/>
                        <a:tabLst/>
                        <a:defRPr/>
                      </a:pPr>
                      <a:r>
                        <a:rPr lang="es-ES" sz="900" b="0" dirty="0">
                          <a:effectLst/>
                          <a:latin typeface="Arial" panose="020B0604020202020204" pitchFamily="34" charset="0"/>
                          <a:ea typeface="Calibri" panose="020F0502020204030204" pitchFamily="34" charset="0"/>
                          <a:cs typeface="Arial" panose="020B0604020202020204" pitchFamily="34" charset="0"/>
                        </a:rPr>
                        <a:t>Factores de riesgo de la salud mental</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kern="1200" dirty="0">
                          <a:solidFill>
                            <a:srgbClr val="000000"/>
                          </a:solidFill>
                          <a:effectLst/>
                          <a:highlight>
                            <a:srgbClr val="FFFF00"/>
                          </a:highlight>
                          <a:latin typeface="Arial" panose="020B0604020202020204" pitchFamily="34" charset="0"/>
                          <a:ea typeface="+mn-ea"/>
                          <a:cs typeface="Arial" panose="020B0604020202020204" pitchFamily="34" charset="0"/>
                        </a:rPr>
                        <a:t>2</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858836"/>
                  </a:ext>
                </a:extLst>
              </a:tr>
              <a:tr h="228600">
                <a:tc>
                  <a:txBody>
                    <a:bodyPr/>
                    <a:lstStyle/>
                    <a:p>
                      <a:pPr marL="42545">
                        <a:lnSpc>
                          <a:spcPct val="107000"/>
                        </a:lnSpc>
                        <a:spcAft>
                          <a:spcPts val="800"/>
                        </a:spcAft>
                      </a:pPr>
                      <a:r>
                        <a:rPr lang="es-ES" sz="900" b="0" dirty="0">
                          <a:effectLst/>
                          <a:latin typeface="Arial" panose="020B0604020202020204" pitchFamily="34" charset="0"/>
                          <a:ea typeface="Calibri" panose="020F0502020204030204" pitchFamily="34" charset="0"/>
                          <a:cs typeface="Arial" panose="020B0604020202020204" pitchFamily="34" charset="0"/>
                        </a:rPr>
                        <a:t>Epidemiologia en Colombia, Nariño y Pasto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2</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603684"/>
                  </a:ext>
                </a:extLst>
              </a:tr>
              <a:tr h="17145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effectLst/>
                          <a:latin typeface="Arial" panose="020B0604020202020204" pitchFamily="34" charset="0"/>
                          <a:ea typeface="Calibri" panose="020F0502020204030204" pitchFamily="34" charset="0"/>
                          <a:cs typeface="Arial" panose="020B0604020202020204" pitchFamily="34" charset="0"/>
                        </a:rPr>
                        <a:t>Intentos de Suicidios en Colombia</a:t>
                      </a:r>
                      <a:endParaRPr lang="es-MX" sz="9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kern="1200" dirty="0">
                          <a:solidFill>
                            <a:srgbClr val="000000"/>
                          </a:solidFill>
                          <a:effectLst/>
                          <a:highlight>
                            <a:srgbClr val="FFFF00"/>
                          </a:highlight>
                          <a:latin typeface="Arial" panose="020B0604020202020204" pitchFamily="34" charset="0"/>
                          <a:ea typeface="+mn-ea"/>
                          <a:cs typeface="Arial" panose="020B0604020202020204" pitchFamily="34" charset="0"/>
                        </a:rPr>
                        <a:t>3</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191303"/>
                  </a:ext>
                </a:extLst>
              </a:tr>
              <a:tr h="247338">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kumimoji="0" lang="es-MX" sz="9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Tendencia del Suicidio en Pasto y Nariño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66127"/>
                  </a:ext>
                </a:extLst>
              </a:tr>
              <a:tr h="85352">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latin typeface="Arial" panose="020B0604020202020204" pitchFamily="34" charset="0"/>
                          <a:cs typeface="Arial" panose="020B0604020202020204" pitchFamily="34" charset="0"/>
                        </a:rPr>
                        <a:t>Tasa del Intento de Suicidio en Pasto</a:t>
                      </a:r>
                      <a:endParaRPr lang="es-MX" sz="900" b="0" dirty="0">
                        <a:latin typeface="Arial" panose="020B060402020202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5</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2415588"/>
                  </a:ext>
                </a:extLst>
              </a:tr>
              <a:tr h="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latin typeface="Arial" panose="020B0604020202020204" pitchFamily="34" charset="0"/>
                          <a:cs typeface="Arial" panose="020B0604020202020204" pitchFamily="34" charset="0"/>
                        </a:rPr>
                        <a:t>Tasa del Suicidio en Pasto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6</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6907200"/>
                  </a:ext>
                </a:extLst>
              </a:tr>
              <a:tr h="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latin typeface="Arial" panose="020B0604020202020204" pitchFamily="34" charset="0"/>
                          <a:cs typeface="Arial" panose="020B0604020202020204" pitchFamily="34" charset="0"/>
                        </a:rPr>
                        <a:t>Demográficos de Intento de Suicidio y Suicidio en Pasto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7</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269993"/>
                  </a:ext>
                </a:extLst>
              </a:tr>
              <a:tr h="299078">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latin typeface="Arial" panose="020B0604020202020204" pitchFamily="34" charset="0"/>
                          <a:cs typeface="Arial" panose="020B0604020202020204" pitchFamily="34" charset="0"/>
                        </a:rPr>
                        <a:t>Factores de referencia del Intentos de Suicidios y Suicidios</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8</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480876"/>
                  </a:ext>
                </a:extLst>
              </a:tr>
              <a:tr h="130549">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latin typeface="Arial" panose="020B0604020202020204" pitchFamily="34" charset="0"/>
                          <a:cs typeface="Arial" panose="020B0604020202020204" pitchFamily="34" charset="0"/>
                        </a:rPr>
                        <a:t>Método Empleado del Intentos de Suicidios y Suicidios</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9</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0911328"/>
                  </a:ext>
                </a:extLst>
              </a:tr>
              <a:tr h="103625">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effectLst/>
                          <a:latin typeface="Arial" panose="020B0604020202020204" pitchFamily="34" charset="0"/>
                          <a:ea typeface="Calibri" panose="020F0502020204030204" pitchFamily="34" charset="0"/>
                          <a:cs typeface="Arial" panose="020B0604020202020204" pitchFamily="34" charset="0"/>
                        </a:rPr>
                        <a:t>Conclusiones</a:t>
                      </a:r>
                      <a:endParaRPr lang="es-MX" sz="900" b="0" dirty="0" smtClean="0">
                        <a:latin typeface="Arial" panose="020B060402020202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10</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514641"/>
                  </a:ext>
                </a:extLst>
              </a:tr>
              <a:tr h="309425">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900" b="0" dirty="0" smtClean="0">
                          <a:effectLst/>
                          <a:latin typeface="Arial" panose="020B0604020202020204" pitchFamily="34" charset="0"/>
                          <a:ea typeface="Calibri" panose="020F0502020204030204" pitchFamily="34" charset="0"/>
                          <a:cs typeface="Arial" panose="020B0604020202020204" pitchFamily="34" charset="0"/>
                        </a:rPr>
                        <a:t>Fuentes Bibliográficas</a:t>
                      </a:r>
                      <a:endParaRPr lang="es-MX" sz="9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900" b="0" dirty="0" smtClean="0">
                          <a:effectLst/>
                          <a:highlight>
                            <a:srgbClr val="FFFF00"/>
                          </a:highlight>
                          <a:latin typeface="Arial" panose="020B0604020202020204" pitchFamily="34" charset="0"/>
                          <a:ea typeface="Calibri" panose="020F0502020204030204" pitchFamily="34" charset="0"/>
                          <a:cs typeface="Arial" panose="020B0604020202020204" pitchFamily="34" charset="0"/>
                        </a:rPr>
                        <a:t>10</a:t>
                      </a:r>
                      <a:endParaRPr lang="es-MX" sz="900" b="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2023017"/>
                  </a:ext>
                </a:extLst>
              </a:tr>
            </a:tbl>
          </a:graphicData>
        </a:graphic>
      </p:graphicFrame>
      <p:sp>
        <p:nvSpPr>
          <p:cNvPr id="7" name="CuadroTexto 6">
            <a:extLst>
              <a:ext uri="{FF2B5EF4-FFF2-40B4-BE49-F238E27FC236}">
                <a16:creationId xmlns:a16="http://schemas.microsoft.com/office/drawing/2014/main" id="{9DAF1F29-2AC2-679C-3198-FD20A8977054}"/>
              </a:ext>
            </a:extLst>
          </p:cNvPr>
          <p:cNvSpPr txBox="1"/>
          <p:nvPr/>
        </p:nvSpPr>
        <p:spPr>
          <a:xfrm>
            <a:off x="217352" y="2384908"/>
            <a:ext cx="6509551" cy="738664"/>
          </a:xfrm>
          <a:prstGeom prst="rect">
            <a:avLst/>
          </a:prstGeom>
          <a:solidFill>
            <a:srgbClr val="FFFF00"/>
          </a:solidFill>
          <a:ln>
            <a:noFill/>
          </a:ln>
        </p:spPr>
        <p:txBody>
          <a:bodyPr wrap="square" rtlCol="0">
            <a:spAutoFit/>
          </a:bodyPr>
          <a:lstStyle/>
          <a:p>
            <a:pPr algn="just"/>
            <a:r>
              <a:rPr lang="es-MX" sz="1050" dirty="0">
                <a:latin typeface="Arial" panose="020B0604020202020204" pitchFamily="34" charset="0"/>
                <a:cs typeface="Arial" panose="020B0604020202020204" pitchFamily="34" charset="0"/>
              </a:rPr>
              <a:t>El </a:t>
            </a:r>
            <a:r>
              <a:rPr lang="es-MX" sz="1050" b="1" dirty="0">
                <a:latin typeface="Arial" panose="020B0604020202020204" pitchFamily="34" charset="0"/>
                <a:cs typeface="Arial" panose="020B0604020202020204" pitchFamily="34" charset="0"/>
              </a:rPr>
              <a:t>objetivo principal de este boletín </a:t>
            </a:r>
            <a:r>
              <a:rPr lang="es-MX" sz="1050" dirty="0">
                <a:latin typeface="Arial" panose="020B0604020202020204" pitchFamily="34" charset="0"/>
                <a:cs typeface="Arial" panose="020B0604020202020204" pitchFamily="34" charset="0"/>
              </a:rPr>
              <a:t>es contribuir a informar a la población del Municipio de Pasto (Nariño) articulado al plan de vigilancia de la Secretaria de Salud. Es necesario dejar en claro que la información que se publica en este Boletín no es una opinión sino que expresa la dinámica de los programas que se desarrollan actualmente.</a:t>
            </a:r>
          </a:p>
        </p:txBody>
      </p:sp>
      <p:sp>
        <p:nvSpPr>
          <p:cNvPr id="24" name="CuadroTexto 23">
            <a:extLst>
              <a:ext uri="{FF2B5EF4-FFF2-40B4-BE49-F238E27FC236}">
                <a16:creationId xmlns:a16="http://schemas.microsoft.com/office/drawing/2014/main" id="{B71F1345-8CF8-0FB0-5030-3221ABCECE81}"/>
              </a:ext>
            </a:extLst>
          </p:cNvPr>
          <p:cNvSpPr txBox="1"/>
          <p:nvPr/>
        </p:nvSpPr>
        <p:spPr>
          <a:xfrm>
            <a:off x="3674671" y="3216658"/>
            <a:ext cx="3042820" cy="3539430"/>
          </a:xfrm>
          <a:prstGeom prst="rect">
            <a:avLst/>
          </a:prstGeom>
          <a:noFill/>
        </p:spPr>
        <p:txBody>
          <a:bodyPr wrap="none" rtlCol="0">
            <a:spAutoFit/>
          </a:bodyPr>
          <a:lstStyle/>
          <a:p>
            <a:pPr algn="ctr"/>
            <a:r>
              <a:rPr lang="es-MX" sz="1600" b="1" dirty="0">
                <a:latin typeface="Arial" panose="020B0604020202020204" pitchFamily="34" charset="0"/>
                <a:cs typeface="Arial" panose="020B0604020202020204" pitchFamily="34" charset="0"/>
              </a:rPr>
              <a:t>German Chamorro</a:t>
            </a:r>
          </a:p>
          <a:p>
            <a:pPr algn="ctr"/>
            <a:r>
              <a:rPr lang="es-MX" sz="1600" dirty="0">
                <a:latin typeface="Arial" panose="020B0604020202020204" pitchFamily="34" charset="0"/>
                <a:cs typeface="Arial" panose="020B0604020202020204" pitchFamily="34" charset="0"/>
              </a:rPr>
              <a:t>Alcalde</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Javier Ruano</a:t>
            </a:r>
          </a:p>
          <a:p>
            <a:pPr algn="ctr"/>
            <a:r>
              <a:rPr lang="es-MX" sz="1600" dirty="0">
                <a:latin typeface="Arial" panose="020B0604020202020204" pitchFamily="34" charset="0"/>
                <a:cs typeface="Arial" panose="020B0604020202020204" pitchFamily="34" charset="0"/>
              </a:rPr>
              <a:t>Secretario de Salud</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Héctor Villota</a:t>
            </a:r>
          </a:p>
          <a:p>
            <a:pPr algn="ctr"/>
            <a:r>
              <a:rPr lang="es-MX" sz="1600" dirty="0">
                <a:latin typeface="Arial" panose="020B0604020202020204" pitchFamily="34" charset="0"/>
                <a:cs typeface="Arial" panose="020B0604020202020204" pitchFamily="34" charset="0"/>
              </a:rPr>
              <a:t>Subsecretario de Salud Pública</a:t>
            </a:r>
          </a:p>
          <a:p>
            <a:pPr algn="ctr"/>
            <a:endParaRPr lang="es-MX" sz="1600"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Luis Fernando Molineros</a:t>
            </a:r>
          </a:p>
          <a:p>
            <a:pPr algn="ctr"/>
            <a:r>
              <a:rPr lang="es-MX" sz="1600" dirty="0" smtClean="0">
                <a:latin typeface="Arial" panose="020B0604020202020204" pitchFamily="34" charset="0"/>
                <a:cs typeface="Arial" panose="020B0604020202020204" pitchFamily="34" charset="0"/>
              </a:rPr>
              <a:t>Salud Publica</a:t>
            </a:r>
          </a:p>
          <a:p>
            <a:pPr algn="ctr"/>
            <a:endParaRPr lang="es-MX" sz="1600"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Salud </a:t>
            </a:r>
            <a:r>
              <a:rPr lang="es-MX" sz="1600" b="1" dirty="0">
                <a:latin typeface="Arial" panose="020B0604020202020204" pitchFamily="34" charset="0"/>
                <a:cs typeface="Arial" panose="020B0604020202020204" pitchFamily="34" charset="0"/>
              </a:rPr>
              <a:t>Mental</a:t>
            </a:r>
          </a:p>
          <a:p>
            <a:pPr algn="ctr"/>
            <a:endParaRPr lang="es-MX" sz="1600" b="1"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5647242-C43F-65B5-54E7-2AF479B3F0B0}"/>
              </a:ext>
            </a:extLst>
          </p:cNvPr>
          <p:cNvSpPr txBox="1"/>
          <p:nvPr/>
        </p:nvSpPr>
        <p:spPr>
          <a:xfrm>
            <a:off x="113585" y="6554306"/>
            <a:ext cx="6603906" cy="2292935"/>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Las poblaciones en el mundo padecen comúnmente trastornos mentales, la mayoría de los sistemas sociales y de salud, no prestan la atención necesaria, obstaculizando el acceso a los servicios de salud o limitando el apoyo de los mismos; por tanto, muchas personas sufren en silencio, viendo afectada negativamente y progresivamente su vida cotidiana. Aproximadamente mil millones de personas en el mundo, entre ellas un 14% de los adolescentes, están afectadas por un trastorno mental, donde el suicidios representa más de una de cada 100 muertes y el 58% de ellos ocurre antes de los 50 años. (OMS, 2019; 2022)</a:t>
            </a:r>
          </a:p>
          <a:p>
            <a:pPr algn="just"/>
            <a:endParaRPr lang="es-ES" sz="11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Factores como las desigualdades sociales y económicas, las diferencias políticas, las emergencias en salud pública y el conflicto armado están entre las amenazas estructurales, fenómenos como el abuso sexual en la infancia y el acoso por intimidación son importantes causas de depresión y ansiedad, las cuales han sido potenciadas por la incursión de las redes sociales, estos aumentaron más de un 25% en el primer año de la pandemia, pero las consecuencias apenas las estamos observando.</a:t>
            </a:r>
          </a:p>
        </p:txBody>
      </p:sp>
      <p:sp>
        <p:nvSpPr>
          <p:cNvPr id="26" name="CuadroTexto 25">
            <a:extLst>
              <a:ext uri="{FF2B5EF4-FFF2-40B4-BE49-F238E27FC236}">
                <a16:creationId xmlns:a16="http://schemas.microsoft.com/office/drawing/2014/main" id="{4F7468E1-88A8-D7E6-1299-12AE066BE736}"/>
              </a:ext>
            </a:extLst>
          </p:cNvPr>
          <p:cNvSpPr txBox="1"/>
          <p:nvPr/>
        </p:nvSpPr>
        <p:spPr>
          <a:xfrm>
            <a:off x="82206" y="6348701"/>
            <a:ext cx="1266693" cy="307777"/>
          </a:xfrm>
          <a:prstGeom prst="rect">
            <a:avLst/>
          </a:prstGeom>
          <a:noFill/>
        </p:spPr>
        <p:txBody>
          <a:bodyPr wrap="none" rtlCol="0">
            <a:spAutoFit/>
          </a:bodyPr>
          <a:lstStyle/>
          <a:p>
            <a:r>
              <a:rPr lang="es-MX" sz="1400" b="1" dirty="0">
                <a:latin typeface="Arial" panose="020B0604020202020204" pitchFamily="34" charset="0"/>
                <a:cs typeface="Arial" panose="020B0604020202020204" pitchFamily="34" charset="0"/>
              </a:rPr>
              <a:t>Introducción</a:t>
            </a:r>
          </a:p>
        </p:txBody>
      </p:sp>
      <p:sp>
        <p:nvSpPr>
          <p:cNvPr id="9" name="CuadroTexto 8">
            <a:extLst>
              <a:ext uri="{FF2B5EF4-FFF2-40B4-BE49-F238E27FC236}">
                <a16:creationId xmlns:a16="http://schemas.microsoft.com/office/drawing/2014/main" id="{7CF3A1A0-1B40-EBE3-9CE9-7B80355606E9}"/>
              </a:ext>
            </a:extLst>
          </p:cNvPr>
          <p:cNvSpPr txBox="1"/>
          <p:nvPr/>
        </p:nvSpPr>
        <p:spPr>
          <a:xfrm>
            <a:off x="3875370" y="1158024"/>
            <a:ext cx="2702297" cy="707886"/>
          </a:xfrm>
          <a:prstGeom prst="rect">
            <a:avLst/>
          </a:prstGeom>
          <a:noFill/>
        </p:spPr>
        <p:txBody>
          <a:bodyPr wrap="square">
            <a:spAutoFit/>
          </a:bodyPr>
          <a:lstStyle/>
          <a:p>
            <a:pPr algn="r"/>
            <a:r>
              <a:rPr lang="es-MX" sz="2000" b="1" dirty="0">
                <a:latin typeface="Arial" panose="020B0604020202020204" pitchFamily="34" charset="0"/>
                <a:cs typeface="Arial" panose="020B0604020202020204" pitchFamily="34" charset="0"/>
              </a:rPr>
              <a:t>Salud Mental en Pasto, Nariño</a:t>
            </a:r>
          </a:p>
        </p:txBody>
      </p:sp>
      <p:pic>
        <p:nvPicPr>
          <p:cNvPr id="2" name="Imagen 1">
            <a:extLst>
              <a:ext uri="{FF2B5EF4-FFF2-40B4-BE49-F238E27FC236}">
                <a16:creationId xmlns:a16="http://schemas.microsoft.com/office/drawing/2014/main" id="{593A5042-3B40-151C-6B33-785F38463708}"/>
              </a:ext>
            </a:extLst>
          </p:cNvPr>
          <p:cNvPicPr>
            <a:picLocks noChangeAspect="1"/>
          </p:cNvPicPr>
          <p:nvPr/>
        </p:nvPicPr>
        <p:blipFill rotWithShape="1">
          <a:blip r:embed="rId3"/>
          <a:srcRect l="25135" t="17989" r="23779" b="14624"/>
          <a:stretch/>
        </p:blipFill>
        <p:spPr>
          <a:xfrm>
            <a:off x="5226518" y="325986"/>
            <a:ext cx="652271" cy="860404"/>
          </a:xfrm>
          <a:prstGeom prst="rect">
            <a:avLst/>
          </a:prstGeom>
        </p:spPr>
      </p:pic>
      <p:sp>
        <p:nvSpPr>
          <p:cNvPr id="12" name="CuadroTexto 11">
            <a:extLst>
              <a:ext uri="{FF2B5EF4-FFF2-40B4-BE49-F238E27FC236}">
                <a16:creationId xmlns:a16="http://schemas.microsoft.com/office/drawing/2014/main" id="{E2F229A6-CB7E-B921-00F1-6AEC0E6E6CFC}"/>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Tree>
    <p:extLst>
      <p:ext uri="{BB962C8B-B14F-4D97-AF65-F5344CB8AC3E}">
        <p14:creationId xmlns:p14="http://schemas.microsoft.com/office/powerpoint/2010/main" val="22476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6740A5-D497-6F99-BCEA-B3526BC6AB54}"/>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C3E289F8-1A38-B79F-EE0B-298C0EB6D4F5}"/>
              </a:ext>
            </a:extLst>
          </p:cNvPr>
          <p:cNvSpPr txBox="1"/>
          <p:nvPr/>
        </p:nvSpPr>
        <p:spPr>
          <a:xfrm>
            <a:off x="298256" y="6674527"/>
            <a:ext cx="6269717" cy="2169825"/>
          </a:xfrm>
          <a:prstGeom prst="rect">
            <a:avLst/>
          </a:prstGeom>
          <a:noFill/>
        </p:spPr>
        <p:txBody>
          <a:bodyPr wrap="square">
            <a:spAutoFit/>
          </a:bodyPr>
          <a:lstStyle/>
          <a:p>
            <a:pPr algn="just"/>
            <a:r>
              <a:rPr lang="es-MX" sz="1400" b="1" dirty="0">
                <a:latin typeface="Arial" panose="020B0604020202020204" pitchFamily="34" charset="0"/>
                <a:cs typeface="Arial" panose="020B0604020202020204" pitchFamily="34" charset="0"/>
              </a:rPr>
              <a:t>Fuentes</a:t>
            </a:r>
          </a:p>
          <a:p>
            <a:pPr algn="just"/>
            <a:r>
              <a:rPr lang="es-ES" sz="1100" dirty="0">
                <a:latin typeface="Arial" panose="020B0604020202020204" pitchFamily="34" charset="0"/>
                <a:cs typeface="Arial" panose="020B0604020202020204" pitchFamily="34" charset="0"/>
              </a:rPr>
              <a:t>- Organización Mundial de la Salud; 2009 [acceso el 21 de julio de 2009]. Disponible en: http://www.who.int/features/factfiles/ </a:t>
            </a:r>
            <a:r>
              <a:rPr lang="es-ES" sz="1100" dirty="0" err="1">
                <a:latin typeface="Arial" panose="020B0604020202020204" pitchFamily="34" charset="0"/>
                <a:cs typeface="Arial" panose="020B0604020202020204" pitchFamily="34" charset="0"/>
              </a:rPr>
              <a:t>mental_health</a:t>
            </a:r>
            <a:r>
              <a:rPr lang="es-ES" sz="1100" dirty="0">
                <a:latin typeface="Arial" panose="020B0604020202020204" pitchFamily="34" charset="0"/>
                <a:cs typeface="Arial" panose="020B0604020202020204" pitchFamily="34" charset="0"/>
              </a:rPr>
              <a:t>/es/index.html.</a:t>
            </a:r>
          </a:p>
          <a:p>
            <a:pPr marL="171450" indent="-171450" algn="just">
              <a:buFontTx/>
              <a:buChar char="-"/>
            </a:pPr>
            <a:r>
              <a:rPr lang="es-ES" sz="1100" dirty="0">
                <a:latin typeface="Arial" panose="020B0604020202020204" pitchFamily="34" charset="0"/>
                <a:cs typeface="Arial" panose="020B0604020202020204" pitchFamily="34" charset="0"/>
              </a:rPr>
              <a:t>OMS, 2023. [Consultado 16/02/2023]. </a:t>
            </a:r>
            <a:r>
              <a:rPr lang="es-ES" sz="1100" dirty="0">
                <a:latin typeface="Arial" panose="020B0604020202020204" pitchFamily="34" charset="0"/>
                <a:cs typeface="Arial" panose="020B0604020202020204" pitchFamily="34" charset="0"/>
                <a:hlinkClick r:id="rId2"/>
              </a:rPr>
              <a:t>https://www.who.int/es/news/item/17-06-2022-who-highlights-urgent-need-to-transform-mental-health-and-mental-health-care</a:t>
            </a:r>
            <a:endParaRPr lang="es-ES" sz="1100" dirty="0">
              <a:latin typeface="Arial" panose="020B0604020202020204" pitchFamily="34" charset="0"/>
              <a:cs typeface="Arial" panose="020B0604020202020204" pitchFamily="34" charset="0"/>
            </a:endParaRPr>
          </a:p>
          <a:p>
            <a:pPr marL="171450" indent="-171450" algn="just">
              <a:buFontTx/>
              <a:buChar char="-"/>
            </a:pPr>
            <a:r>
              <a:rPr lang="es-ES" sz="1100" dirty="0">
                <a:latin typeface="Arial" panose="020B0604020202020204" pitchFamily="34" charset="0"/>
                <a:cs typeface="Arial" panose="020B0604020202020204" pitchFamily="34" charset="0"/>
              </a:rPr>
              <a:t>Ley 1616 de 2013. https://www.minsalud.gov.co/sites/rid/Lists/BibliotecaDigital/RIDE/DE/DIJ/ley-1616-del-21-de-enero-2013.pdf</a:t>
            </a:r>
          </a:p>
          <a:p>
            <a:pPr algn="just"/>
            <a:r>
              <a:rPr lang="es-ES" sz="1100" dirty="0">
                <a:latin typeface="Arial" panose="020B0604020202020204" pitchFamily="34" charset="0"/>
                <a:cs typeface="Arial" panose="020B0604020202020204" pitchFamily="34" charset="0"/>
              </a:rPr>
              <a:t>- Lopera JD. El concepto de salud mental en algunos instrumentos de políticas públicas de la Organización Mundial de la Salud. Rev. </a:t>
            </a:r>
            <a:r>
              <a:rPr lang="es-ES" sz="1100" dirty="0" err="1">
                <a:latin typeface="Arial" panose="020B0604020202020204" pitchFamily="34" charset="0"/>
                <a:cs typeface="Arial" panose="020B0604020202020204" pitchFamily="34" charset="0"/>
              </a:rPr>
              <a:t>Fac</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Nac</a:t>
            </a:r>
            <a:r>
              <a:rPr lang="es-ES" sz="1100" dirty="0">
                <a:latin typeface="Arial" panose="020B0604020202020204" pitchFamily="34" charset="0"/>
                <a:cs typeface="Arial" panose="020B0604020202020204" pitchFamily="34" charset="0"/>
              </a:rPr>
              <a:t>. Salud Pública, 2015; 32(</a:t>
            </a:r>
            <a:r>
              <a:rPr lang="es-ES" sz="1100" dirty="0" err="1">
                <a:latin typeface="Arial" panose="020B0604020202020204" pitchFamily="34" charset="0"/>
                <a:cs typeface="Arial" panose="020B0604020202020204" pitchFamily="34" charset="0"/>
              </a:rPr>
              <a:t>supl</a:t>
            </a:r>
            <a:r>
              <a:rPr lang="es-ES" sz="1100" dirty="0">
                <a:latin typeface="Arial" panose="020B0604020202020204" pitchFamily="34" charset="0"/>
                <a:cs typeface="Arial" panose="020B0604020202020204" pitchFamily="34" charset="0"/>
              </a:rPr>
              <a:t> 1)</a:t>
            </a:r>
          </a:p>
          <a:p>
            <a:pPr algn="just"/>
            <a:r>
              <a:rPr lang="es-ES" sz="1100" dirty="0">
                <a:latin typeface="Arial" panose="020B0604020202020204" pitchFamily="34" charset="0"/>
                <a:cs typeface="Arial" panose="020B0604020202020204" pitchFamily="34" charset="0"/>
              </a:rPr>
              <a:t>- Informe mundial sobre salud Mental, Transformar la salud mental para todos. 2022. file:///D:/lmolineros/Downloads/9789240051966-spa.pdf</a:t>
            </a:r>
          </a:p>
        </p:txBody>
      </p:sp>
      <p:sp>
        <p:nvSpPr>
          <p:cNvPr id="16" name="CuadroTexto 15">
            <a:extLst>
              <a:ext uri="{FF2B5EF4-FFF2-40B4-BE49-F238E27FC236}">
                <a16:creationId xmlns:a16="http://schemas.microsoft.com/office/drawing/2014/main" id="{2CA80EF8-C483-9649-5A0C-FD2686275092}"/>
              </a:ext>
            </a:extLst>
          </p:cNvPr>
          <p:cNvSpPr txBox="1"/>
          <p:nvPr/>
        </p:nvSpPr>
        <p:spPr>
          <a:xfrm>
            <a:off x="290027" y="2245656"/>
            <a:ext cx="6269717" cy="4493538"/>
          </a:xfrm>
          <a:prstGeom prst="rect">
            <a:avLst/>
          </a:prstGeom>
          <a:noFill/>
        </p:spPr>
        <p:txBody>
          <a:bodyPr wrap="square">
            <a:spAutoFit/>
          </a:bodyPr>
          <a:lstStyle/>
          <a:p>
            <a:pPr algn="just"/>
            <a:r>
              <a:rPr lang="es-MX" sz="1600" b="1" dirty="0">
                <a:latin typeface="Arial" panose="020B0604020202020204" pitchFamily="34" charset="0"/>
                <a:cs typeface="Arial" panose="020B0604020202020204" pitchFamily="34" charset="0"/>
              </a:rPr>
              <a:t>Conclusiones</a:t>
            </a:r>
          </a:p>
          <a:p>
            <a:pPr algn="just"/>
            <a:endParaRPr lang="es-MX" sz="600" dirty="0">
              <a:solidFill>
                <a:srgbClr val="00B0F0"/>
              </a:solidFill>
              <a:latin typeface="Arial" panose="020B0604020202020204" pitchFamily="34" charset="0"/>
              <a:cs typeface="Arial" panose="020B0604020202020204" pitchFamily="34" charset="0"/>
            </a:endParaRPr>
          </a:p>
          <a:p>
            <a:pPr marL="171450" indent="-171450" algn="just">
              <a:buFontTx/>
              <a:buChar char="-"/>
            </a:pPr>
            <a:r>
              <a:rPr lang="es-MX" sz="1100" dirty="0">
                <a:latin typeface="Arial" panose="020B0604020202020204" pitchFamily="34" charset="0"/>
                <a:cs typeface="Arial" panose="020B0604020202020204" pitchFamily="34" charset="0"/>
              </a:rPr>
              <a:t>Pasto y Nariño se encuentran por encima de la tasa de suicidio nacional.</a:t>
            </a:r>
          </a:p>
          <a:p>
            <a:pPr marL="171450" indent="-171450" algn="just">
              <a:buFontTx/>
              <a:buChar char="-"/>
            </a:pPr>
            <a:r>
              <a:rPr lang="es-MX" sz="1100" dirty="0">
                <a:latin typeface="Arial" panose="020B0604020202020204" pitchFamily="34" charset="0"/>
                <a:cs typeface="Arial" panose="020B0604020202020204" pitchFamily="34" charset="0"/>
              </a:rPr>
              <a:t>La edad en que inicia el intento de suicidio en Pasto es la de 12 años, y la concentración de este evento se da en edades productivas de la vida (18 y 28 años), lo cual genera un impacto muy grande en la familia y la economía del país.</a:t>
            </a:r>
          </a:p>
          <a:p>
            <a:pPr marL="171450" indent="-171450" algn="just">
              <a:buFontTx/>
              <a:buChar char="-"/>
            </a:pPr>
            <a:r>
              <a:rPr lang="es-MX" sz="1100" dirty="0">
                <a:latin typeface="Arial" panose="020B0604020202020204" pitchFamily="34" charset="0"/>
                <a:cs typeface="Arial" panose="020B0604020202020204" pitchFamily="34" charset="0"/>
              </a:rPr>
              <a:t>El Genero femenino es el que registra mayor numero de intentos de Suicidio, pero el genero masculino es el que mayor numero de suicidios consuma. </a:t>
            </a:r>
          </a:p>
          <a:p>
            <a:pPr marL="171450" indent="-171450" algn="just">
              <a:buFontTx/>
              <a:buChar char="-"/>
            </a:pPr>
            <a:r>
              <a:rPr lang="es-MX" sz="1100" dirty="0">
                <a:latin typeface="Arial" panose="020B0604020202020204" pitchFamily="34" charset="0"/>
                <a:cs typeface="Arial" panose="020B0604020202020204" pitchFamily="34" charset="0"/>
              </a:rPr>
              <a:t>El genero femenino es el que mas intenta suicidarse, siendo los días lunes y jueves que escogen hacerlos; sin embargo, los suicidios los lidera el genero masculino, siendo el jueves, sábado y domingo los días que mas escogen hacerlo.</a:t>
            </a:r>
          </a:p>
          <a:p>
            <a:pPr marL="171450" indent="-171450" algn="just">
              <a:buFontTx/>
              <a:buChar char="-"/>
            </a:pPr>
            <a:r>
              <a:rPr lang="es-MX" sz="1100" dirty="0">
                <a:latin typeface="Arial" panose="020B0604020202020204" pitchFamily="34" charset="0"/>
                <a:cs typeface="Arial" panose="020B0604020202020204" pitchFamily="34" charset="0"/>
              </a:rPr>
              <a:t>Los problemas familiares y sentimentales son los que mas preponderan a la hora de los casos intento de suicidio, pero el estado depresivo, seguido de los conflictos de pareja se determina como desencadenantes del suicidio, lo cual debe ser una prioridad a la hora de una intervención a través de los programas de salud mental, los cuales deben estar basados en aspectos de resiliencia, redes de apoyo y vigilancia.</a:t>
            </a:r>
          </a:p>
          <a:p>
            <a:pPr marL="171450" indent="-171450" algn="just">
              <a:buFontTx/>
              <a:buChar char="-"/>
            </a:pPr>
            <a:r>
              <a:rPr lang="es-MX" sz="1100" dirty="0">
                <a:latin typeface="Arial" panose="020B0604020202020204" pitchFamily="34" charset="0"/>
                <a:cs typeface="Arial" panose="020B0604020202020204" pitchFamily="34" charset="0"/>
              </a:rPr>
              <a:t>La conducta suicida es un evento que adhiere multicausalidad y quizás los datos no dejan ver la acción combinada de algunos de estos factores de riesgo.</a:t>
            </a:r>
          </a:p>
          <a:p>
            <a:pPr marL="171450" indent="-171450" algn="just">
              <a:buFontTx/>
              <a:buChar char="-"/>
            </a:pPr>
            <a:r>
              <a:rPr lang="es-MX" sz="1100" dirty="0">
                <a:latin typeface="Arial" panose="020B0604020202020204" pitchFamily="34" charset="0"/>
                <a:cs typeface="Arial" panose="020B0604020202020204" pitchFamily="34" charset="0"/>
              </a:rPr>
              <a:t>La ansiedad se destaca por encima como uno de los factores de referencia del estado mental de la población, la cual podría estar influenciado el intento de suicidio y suicidio.</a:t>
            </a:r>
          </a:p>
          <a:p>
            <a:pPr marL="171450" indent="-171450" algn="just">
              <a:buFontTx/>
              <a:buChar char="-"/>
            </a:pPr>
            <a:r>
              <a:rPr lang="es-MX" sz="1100" dirty="0">
                <a:latin typeface="Arial" panose="020B0604020202020204" pitchFamily="34" charset="0"/>
                <a:cs typeface="Arial" panose="020B0604020202020204" pitchFamily="34" charset="0"/>
              </a:rPr>
              <a:t>El foco de casos a intervenir inicia con las ideaciones y estas se encuentran relacionadas con población de estudiantes en Colegios y Universidades, es necesario revisar los programas de salud mental que se dirige a estas población.</a:t>
            </a:r>
          </a:p>
          <a:p>
            <a:pPr marL="171450" indent="-171450" algn="just">
              <a:buFontTx/>
              <a:buChar char="-"/>
            </a:pPr>
            <a:r>
              <a:rPr lang="es-MX" sz="1100" dirty="0">
                <a:latin typeface="Arial" panose="020B0604020202020204" pitchFamily="34" charset="0"/>
                <a:cs typeface="Arial" panose="020B0604020202020204" pitchFamily="34" charset="0"/>
              </a:rPr>
              <a:t>Las fuentes de información adolecen de datos faltantes, una capacitación a los actores de la misma y una vigilancia mas exhaustiva al diligenciamiento de las fichas podría contribuir a una información mas precisa y fidedigna de los eventos.</a:t>
            </a:r>
          </a:p>
        </p:txBody>
      </p:sp>
      <p:pic>
        <p:nvPicPr>
          <p:cNvPr id="4" name="Imagen 3">
            <a:extLst>
              <a:ext uri="{FF2B5EF4-FFF2-40B4-BE49-F238E27FC236}">
                <a16:creationId xmlns:a16="http://schemas.microsoft.com/office/drawing/2014/main" id="{F3263F19-9C1B-0F7A-4CF0-73A813F22677}"/>
              </a:ext>
            </a:extLst>
          </p:cNvPr>
          <p:cNvPicPr>
            <a:picLocks noChangeAspect="1"/>
          </p:cNvPicPr>
          <p:nvPr/>
        </p:nvPicPr>
        <p:blipFill rotWithShape="1">
          <a:blip r:embed="rId3">
            <a:alphaModFix amt="20000"/>
          </a:blip>
          <a:srcRect l="49078" t="17989" r="23779" b="14624"/>
          <a:stretch/>
        </p:blipFill>
        <p:spPr>
          <a:xfrm>
            <a:off x="-813" y="1347966"/>
            <a:ext cx="1924050" cy="5665386"/>
          </a:xfrm>
          <a:prstGeom prst="rect">
            <a:avLst/>
          </a:prstGeom>
        </p:spPr>
      </p:pic>
      <p:sp>
        <p:nvSpPr>
          <p:cNvPr id="2" name="CuadroTexto 1">
            <a:extLst>
              <a:ext uri="{FF2B5EF4-FFF2-40B4-BE49-F238E27FC236}">
                <a16:creationId xmlns:a16="http://schemas.microsoft.com/office/drawing/2014/main" id="{6248CBE9-6A76-3289-6DE7-46BE14D27CA8}"/>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5" name="CuadroTexto 4">
            <a:extLst>
              <a:ext uri="{FF2B5EF4-FFF2-40B4-BE49-F238E27FC236}">
                <a16:creationId xmlns:a16="http://schemas.microsoft.com/office/drawing/2014/main" id="{A369F996-C429-EB88-CE1B-573099C9D8E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8" name="Rectángulo 7">
            <a:extLst>
              <a:ext uri="{FF2B5EF4-FFF2-40B4-BE49-F238E27FC236}">
                <a16:creationId xmlns:a16="http://schemas.microsoft.com/office/drawing/2014/main" id="{22ED3890-84E5-F754-E98E-ECB37C2BD834}"/>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9" name="Imagen 3" descr="Logotipo, nombre de la empresa&#10;&#10;Descripción generada automáticamente">
            <a:extLst>
              <a:ext uri="{FF2B5EF4-FFF2-40B4-BE49-F238E27FC236}">
                <a16:creationId xmlns:a16="http://schemas.microsoft.com/office/drawing/2014/main" id="{F5F4C4EA-7371-0580-83CA-5B06BC8062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8CE85097-F36F-01CD-B96C-A88087B30168}"/>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2" name="CuadroTexto 11">
            <a:extLst>
              <a:ext uri="{FF2B5EF4-FFF2-40B4-BE49-F238E27FC236}">
                <a16:creationId xmlns:a16="http://schemas.microsoft.com/office/drawing/2014/main" id="{3465173B-3D46-705E-8F07-BAC654259490}"/>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14" name="CuadroTexto 13">
            <a:extLst>
              <a:ext uri="{FF2B5EF4-FFF2-40B4-BE49-F238E27FC236}">
                <a16:creationId xmlns:a16="http://schemas.microsoft.com/office/drawing/2014/main" id="{9431F0BD-1BA1-A317-60F2-B22E4F715300}"/>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7" name="CuadroTexto 6">
            <a:extLst>
              <a:ext uri="{FF2B5EF4-FFF2-40B4-BE49-F238E27FC236}">
                <a16:creationId xmlns:a16="http://schemas.microsoft.com/office/drawing/2014/main" id="{8B288E9A-FD73-BB6C-6002-35BEA5919CCD}"/>
              </a:ext>
            </a:extLst>
          </p:cNvPr>
          <p:cNvSpPr txBox="1"/>
          <p:nvPr/>
        </p:nvSpPr>
        <p:spPr>
          <a:xfrm>
            <a:off x="3692421" y="1937879"/>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spTree>
    <p:extLst>
      <p:ext uri="{BB962C8B-B14F-4D97-AF65-F5344CB8AC3E}">
        <p14:creationId xmlns:p14="http://schemas.microsoft.com/office/powerpoint/2010/main" val="367934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6357CFD-48E7-60D0-1B46-E569792C3404}"/>
              </a:ext>
            </a:extLst>
          </p:cNvPr>
          <p:cNvPicPr>
            <a:picLocks noChangeAspect="1"/>
          </p:cNvPicPr>
          <p:nvPr/>
        </p:nvPicPr>
        <p:blipFill rotWithShape="1">
          <a:blip r:embed="rId2">
            <a:lum bright="70000" contrast="-70000"/>
            <a:alphaModFix amt="35000"/>
          </a:blip>
          <a:srcRect b="17881"/>
          <a:stretch/>
        </p:blipFill>
        <p:spPr>
          <a:xfrm rot="5400000">
            <a:off x="-708172" y="4188284"/>
            <a:ext cx="3673549" cy="2224487"/>
          </a:xfrm>
          <a:prstGeom prst="rect">
            <a:avLst/>
          </a:prstGeom>
        </p:spPr>
      </p:pic>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3">
            <a:clrChange>
              <a:clrFrom>
                <a:srgbClr val="F6F5F3"/>
              </a:clrFrom>
              <a:clrTo>
                <a:srgbClr val="F6F5F3">
                  <a:alpha val="0"/>
                </a:srgbClr>
              </a:clrTo>
            </a:clrChange>
            <a:extLst>
              <a:ext uri="{28A0092B-C50C-407E-A947-70E740481C1C}">
                <a14:useLocalDpi xmlns:a14="http://schemas.microsoft.com/office/drawing/2010/main" val="0"/>
              </a:ext>
            </a:extLst>
          </a:blip>
          <a:srcRect l="4655" t="4907" r="69157" b="79914"/>
          <a:stretch/>
        </p:blipFill>
        <p:spPr bwMode="auto">
          <a:xfrm>
            <a:off x="773155" y="112697"/>
            <a:ext cx="1330764" cy="11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solidFill>
            <a:srgbClr val="FFFF00"/>
          </a:solid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CuadroTexto 12">
            <a:extLst>
              <a:ext uri="{FF2B5EF4-FFF2-40B4-BE49-F238E27FC236}">
                <a16:creationId xmlns:a16="http://schemas.microsoft.com/office/drawing/2014/main" id="{FA4BA3E3-5A0E-4881-206A-26344291CDAD}"/>
              </a:ext>
            </a:extLst>
          </p:cNvPr>
          <p:cNvSpPr txBox="1"/>
          <p:nvPr/>
        </p:nvSpPr>
        <p:spPr>
          <a:xfrm>
            <a:off x="126454" y="2112423"/>
            <a:ext cx="3907224"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Salud Mental</a:t>
            </a:r>
          </a:p>
        </p:txBody>
      </p:sp>
      <p:sp>
        <p:nvSpPr>
          <p:cNvPr id="18" name="CuadroTexto 17">
            <a:extLst>
              <a:ext uri="{FF2B5EF4-FFF2-40B4-BE49-F238E27FC236}">
                <a16:creationId xmlns:a16="http://schemas.microsoft.com/office/drawing/2014/main" id="{124F730A-B6CB-F626-3AE0-C8FBAB2CA5DD}"/>
              </a:ext>
            </a:extLst>
          </p:cNvPr>
          <p:cNvSpPr txBox="1"/>
          <p:nvPr/>
        </p:nvSpPr>
        <p:spPr>
          <a:xfrm>
            <a:off x="126454" y="2366329"/>
            <a:ext cx="4767599" cy="1954381"/>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La OMS ha debatido mucho sobre la definición de salud mental, la cual sigue siendo tomada como la ausencia de trastornos mentales o de ese bienestar general que no permite a los individuos el establecer relaciones armoniosas con otros y para participar en modificaciones de su ambiente físico y social o de contribuir con ello de modo constructivo; en Colombia la Ley 1616 de 2013 toma la Salud Mental como el estado dinámico que se expresa en la vida cotidiana a través del comportamiento y la interacción de manera tal que permite a los sujetos individuales y colectivos desplegar sus recursos emocionales, cognitivos y mentales para transitar por la vida cotidiana, para trabajar, para establecer relaciones significativas y para contribuir a la comunidad</a:t>
            </a:r>
          </a:p>
        </p:txBody>
      </p:sp>
      <p:sp>
        <p:nvSpPr>
          <p:cNvPr id="22" name="CuadroTexto 21">
            <a:extLst>
              <a:ext uri="{FF2B5EF4-FFF2-40B4-BE49-F238E27FC236}">
                <a16:creationId xmlns:a16="http://schemas.microsoft.com/office/drawing/2014/main" id="{30AC9305-C8A2-9BA9-268B-7CFA79031E12}"/>
              </a:ext>
            </a:extLst>
          </p:cNvPr>
          <p:cNvSpPr txBox="1"/>
          <p:nvPr/>
        </p:nvSpPr>
        <p:spPr>
          <a:xfrm>
            <a:off x="4874993" y="4047899"/>
            <a:ext cx="1920920" cy="461665"/>
          </a:xfrm>
          <a:prstGeom prst="rect">
            <a:avLst/>
          </a:prstGeom>
          <a:noFill/>
        </p:spPr>
        <p:txBody>
          <a:bodyPr wrap="square">
            <a:spAutoFit/>
          </a:bodyPr>
          <a:lstStyle/>
          <a:p>
            <a:pPr algn="just"/>
            <a:r>
              <a:rPr lang="de-DE" sz="800" dirty="0">
                <a:latin typeface="Arial" panose="020B0604020202020204" pitchFamily="34" charset="0"/>
                <a:cs typeface="Arial" panose="020B0604020202020204" pitchFamily="34" charset="0"/>
              </a:rPr>
              <a:t>Fuente. [Consultado 21/02/2023] [https://www.saludnaturaldb.com/blog/bienestarysaludmental</a:t>
            </a:r>
          </a:p>
        </p:txBody>
      </p:sp>
      <p:sp>
        <p:nvSpPr>
          <p:cNvPr id="23" name="CuadroTexto 22">
            <a:extLst>
              <a:ext uri="{FF2B5EF4-FFF2-40B4-BE49-F238E27FC236}">
                <a16:creationId xmlns:a16="http://schemas.microsoft.com/office/drawing/2014/main" id="{8AC2F68E-B665-5F0C-4D7A-B0A15CF3C353}"/>
              </a:ext>
            </a:extLst>
          </p:cNvPr>
          <p:cNvSpPr txBox="1"/>
          <p:nvPr/>
        </p:nvSpPr>
        <p:spPr>
          <a:xfrm>
            <a:off x="143228" y="4408744"/>
            <a:ext cx="5208000" cy="307777"/>
          </a:xfrm>
          <a:prstGeom prst="rect">
            <a:avLst/>
          </a:prstGeom>
          <a:noFill/>
        </p:spPr>
        <p:txBody>
          <a:bodyPr wrap="square">
            <a:spAutoFit/>
          </a:bodyPr>
          <a:lstStyle/>
          <a:p>
            <a:r>
              <a:rPr lang="es-ES" sz="1400" b="1" dirty="0">
                <a:latin typeface="Arial" panose="020B0604020202020204" pitchFamily="34" charset="0"/>
                <a:cs typeface="Arial" panose="020B0604020202020204" pitchFamily="34" charset="0"/>
              </a:rPr>
              <a:t>Factores de riesgo de la salud mental</a:t>
            </a:r>
            <a:endParaRPr lang="es-CO" sz="14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5A933609-5AE8-BC65-ECE5-2B0983DA9A37}"/>
              </a:ext>
            </a:extLst>
          </p:cNvPr>
          <p:cNvSpPr txBox="1"/>
          <p:nvPr/>
        </p:nvSpPr>
        <p:spPr>
          <a:xfrm>
            <a:off x="143228" y="4670296"/>
            <a:ext cx="6555285" cy="1107996"/>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Todas las personas son susceptibles al riesgo de desarrollar un trastorno de salud mental, sin importar distingo de edad, sexo, ingresos u origen étnico. Las circunstancias sociales y financieras, los factores biológicos y las opciones de estilo de vida pueden influenciar en la salud mental de una persona. Por consiguiente, una buena salud mental depende de un frágil equilibrio de factores, y que varios de estos factores pueden sumarse para intervenir en los trastornos, desencadenando en muchos casos la afección de mas de un trastorno a la vez.</a:t>
            </a:r>
            <a:endParaRPr lang="es-CO" sz="1100"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CC32FA77-E561-AD2D-9FA1-D7AC254D5D9B}"/>
              </a:ext>
            </a:extLst>
          </p:cNvPr>
          <p:cNvSpPr txBox="1"/>
          <p:nvPr/>
        </p:nvSpPr>
        <p:spPr>
          <a:xfrm>
            <a:off x="143228" y="5803919"/>
            <a:ext cx="6555284" cy="938719"/>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De acuerdo con la OMS (2022) un trastorno mental esta caracterizado por una alteración clínicamente significativa de la cognición, la regulación de las emociones o el comportamiento de un individuo, los trastornos mas comunes se reportan, Ansiedad, Depresión, Trastorno de oposición desafiante, Trastorno de la conducta, Trastorno por déficit de atención e hiperactividad (TDAH), Síndrome de Gilles de la Tourette, Trastorno obsesivo-compulsivo y Trastorno por estrés postraumático.</a:t>
            </a:r>
            <a:endParaRPr lang="es-CO" sz="1100" dirty="0">
              <a:latin typeface="Arial" panose="020B0604020202020204" pitchFamily="34" charset="0"/>
              <a:cs typeface="Arial" panose="020B0604020202020204" pitchFamily="34" charset="0"/>
            </a:endParaRPr>
          </a:p>
        </p:txBody>
      </p:sp>
      <p:sp>
        <p:nvSpPr>
          <p:cNvPr id="1024" name="CuadroTexto 1023">
            <a:extLst>
              <a:ext uri="{FF2B5EF4-FFF2-40B4-BE49-F238E27FC236}">
                <a16:creationId xmlns:a16="http://schemas.microsoft.com/office/drawing/2014/main" id="{962DC938-F7B5-A0A1-0114-3FA794FBFD92}"/>
              </a:ext>
            </a:extLst>
          </p:cNvPr>
          <p:cNvSpPr txBox="1"/>
          <p:nvPr/>
        </p:nvSpPr>
        <p:spPr>
          <a:xfrm>
            <a:off x="143228" y="7178656"/>
            <a:ext cx="6538510" cy="769441"/>
          </a:xfrm>
          <a:prstGeom prst="rect">
            <a:avLst/>
          </a:prstGeom>
          <a:noFill/>
        </p:spPr>
        <p:txBody>
          <a:bodyPr wrap="square">
            <a:spAutoFit/>
          </a:bodyPr>
          <a:lstStyle/>
          <a:p>
            <a:pPr algn="just"/>
            <a:r>
              <a:rPr lang="es-ES" sz="1100" dirty="0">
                <a:latin typeface="Arial" panose="020B0604020202020204" pitchFamily="34" charset="0"/>
                <a:cs typeface="Arial" panose="020B0604020202020204" pitchFamily="34" charset="0"/>
              </a:rPr>
              <a:t>Según el Boletín de Salud Mental No. 5 la tasa ajustada de </a:t>
            </a:r>
            <a:r>
              <a:rPr lang="es-ES" sz="1100" dirty="0">
                <a:solidFill>
                  <a:srgbClr val="00B0F0"/>
                </a:solidFill>
                <a:latin typeface="Arial" panose="020B0604020202020204" pitchFamily="34" charset="0"/>
                <a:cs typeface="Arial" panose="020B0604020202020204" pitchFamily="34" charset="0"/>
              </a:rPr>
              <a:t>Intento de Suicidio </a:t>
            </a:r>
            <a:r>
              <a:rPr lang="es-ES" sz="1100" dirty="0">
                <a:latin typeface="Arial" panose="020B0604020202020204" pitchFamily="34" charset="0"/>
                <a:cs typeface="Arial" panose="020B0604020202020204" pitchFamily="34" charset="0"/>
              </a:rPr>
              <a:t>es de 46,9 x 100.000 habitantes por encima de la nacional (Colombia 38,1 - 2015), la tasa ajustada de </a:t>
            </a:r>
            <a:r>
              <a:rPr lang="es-ES" sz="1100" dirty="0">
                <a:solidFill>
                  <a:srgbClr val="00B0F0"/>
                </a:solidFill>
                <a:latin typeface="Arial" panose="020B0604020202020204" pitchFamily="34" charset="0"/>
                <a:cs typeface="Arial" panose="020B0604020202020204" pitchFamily="34" charset="0"/>
              </a:rPr>
              <a:t>Mortalidad por Suicidio es de 6.64 </a:t>
            </a:r>
            <a:r>
              <a:rPr lang="es-ES" sz="1100" dirty="0">
                <a:latin typeface="Arial" panose="020B0604020202020204" pitchFamily="34" charset="0"/>
                <a:cs typeface="Arial" panose="020B0604020202020204" pitchFamily="34" charset="0"/>
              </a:rPr>
              <a:t>por 100.000 habitantes </a:t>
            </a:r>
            <a:r>
              <a:rPr lang="es-ES" sz="1100" dirty="0">
                <a:solidFill>
                  <a:srgbClr val="00B0F0"/>
                </a:solidFill>
                <a:latin typeface="Arial" panose="020B0604020202020204" pitchFamily="34" charset="0"/>
                <a:cs typeface="Arial" panose="020B0604020202020204" pitchFamily="34" charset="0"/>
              </a:rPr>
              <a:t>(</a:t>
            </a:r>
            <a:r>
              <a:rPr lang="es-ES" sz="1100" dirty="0">
                <a:latin typeface="Arial" panose="020B0604020202020204" pitchFamily="34" charset="0"/>
                <a:cs typeface="Arial" panose="020B0604020202020204" pitchFamily="34" charset="0"/>
              </a:rPr>
              <a:t>Colombia 5,07 -</a:t>
            </a:r>
            <a:r>
              <a:rPr lang="es-ES" sz="1100" dirty="0">
                <a:solidFill>
                  <a:srgbClr val="00B0F0"/>
                </a:solidFill>
                <a:latin typeface="Arial" panose="020B0604020202020204" pitchFamily="34" charset="0"/>
                <a:cs typeface="Arial" panose="020B0604020202020204" pitchFamily="34" charset="0"/>
              </a:rPr>
              <a:t> 2016) y la tasa ajustada de Trastornos del Comportamiento </a:t>
            </a:r>
            <a:r>
              <a:rPr lang="es-ES" sz="1100" dirty="0">
                <a:latin typeface="Arial" panose="020B0604020202020204" pitchFamily="34" charset="0"/>
                <a:cs typeface="Arial" panose="020B0604020202020204" pitchFamily="34" charset="0"/>
              </a:rPr>
              <a:t>es de 0.68 (2016) (INS,2018).</a:t>
            </a:r>
            <a:endParaRPr lang="es-CO" sz="1100" dirty="0">
              <a:latin typeface="Arial" panose="020B0604020202020204" pitchFamily="34" charset="0"/>
              <a:cs typeface="Arial" panose="020B0604020202020204" pitchFamily="34" charset="0"/>
            </a:endParaRPr>
          </a:p>
        </p:txBody>
      </p:sp>
      <p:sp>
        <p:nvSpPr>
          <p:cNvPr id="1025" name="CuadroTexto 1024">
            <a:extLst>
              <a:ext uri="{FF2B5EF4-FFF2-40B4-BE49-F238E27FC236}">
                <a16:creationId xmlns:a16="http://schemas.microsoft.com/office/drawing/2014/main" id="{8E5646D3-7ABD-AE5A-0C85-1B32BA34D2BE}"/>
              </a:ext>
            </a:extLst>
          </p:cNvPr>
          <p:cNvSpPr txBox="1"/>
          <p:nvPr/>
        </p:nvSpPr>
        <p:spPr>
          <a:xfrm>
            <a:off x="143228" y="6859499"/>
            <a:ext cx="3960939" cy="306109"/>
          </a:xfrm>
          <a:prstGeom prst="rect">
            <a:avLst/>
          </a:prstGeom>
          <a:noFill/>
        </p:spPr>
        <p:txBody>
          <a:bodyPr wrap="square">
            <a:spAutoFit/>
          </a:bodyPr>
          <a:lstStyle/>
          <a:p>
            <a:pPr>
              <a:lnSpc>
                <a:spcPct val="107000"/>
              </a:lnSpc>
              <a:spcAft>
                <a:spcPts val="800"/>
              </a:spcAft>
            </a:pPr>
            <a:r>
              <a:rPr lang="es-CO" sz="1400" b="1" dirty="0">
                <a:effectLst/>
                <a:latin typeface="Arial" panose="020B0604020202020204" pitchFamily="34" charset="0"/>
                <a:ea typeface="Calibri" panose="020F0502020204030204" pitchFamily="34" charset="0"/>
                <a:cs typeface="Arial" panose="020B0604020202020204" pitchFamily="34" charset="0"/>
              </a:rPr>
              <a:t>Epidemiologia en Colombia, Nariño y Pasto</a:t>
            </a:r>
            <a:endParaRPr lang="es-CO"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91BB811-841E-9FE4-4206-E4089BD866D0}"/>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9" name="Imagen 8">
            <a:extLst>
              <a:ext uri="{FF2B5EF4-FFF2-40B4-BE49-F238E27FC236}">
                <a16:creationId xmlns:a16="http://schemas.microsoft.com/office/drawing/2014/main" id="{5C353C15-A4FA-34AF-6FF2-2C7B7ADB0832}"/>
              </a:ext>
            </a:extLst>
          </p:cNvPr>
          <p:cNvPicPr>
            <a:picLocks noChangeAspect="1"/>
          </p:cNvPicPr>
          <p:nvPr/>
        </p:nvPicPr>
        <p:blipFill>
          <a:blip r:embed="rId4"/>
          <a:stretch>
            <a:fillRect/>
          </a:stretch>
        </p:blipFill>
        <p:spPr>
          <a:xfrm>
            <a:off x="5084362" y="2317500"/>
            <a:ext cx="1431948" cy="1794301"/>
          </a:xfrm>
          <a:prstGeom prst="rect">
            <a:avLst/>
          </a:prstGeom>
        </p:spPr>
      </p:pic>
      <p:sp>
        <p:nvSpPr>
          <p:cNvPr id="2" name="CuadroTexto 1">
            <a:extLst>
              <a:ext uri="{FF2B5EF4-FFF2-40B4-BE49-F238E27FC236}">
                <a16:creationId xmlns:a16="http://schemas.microsoft.com/office/drawing/2014/main" id="{D986D799-3F44-0188-9F9D-E724900311AF}"/>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3" name="CuadroTexto 2">
            <a:extLst>
              <a:ext uri="{FF2B5EF4-FFF2-40B4-BE49-F238E27FC236}">
                <a16:creationId xmlns:a16="http://schemas.microsoft.com/office/drawing/2014/main" id="{F7BADBFC-FFE8-E5C8-0BBE-B5960E905885}"/>
              </a:ext>
            </a:extLst>
          </p:cNvPr>
          <p:cNvSpPr txBox="1"/>
          <p:nvPr/>
        </p:nvSpPr>
        <p:spPr>
          <a:xfrm>
            <a:off x="3710344" y="1676405"/>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spTree>
    <p:extLst>
      <p:ext uri="{BB962C8B-B14F-4D97-AF65-F5344CB8AC3E}">
        <p14:creationId xmlns:p14="http://schemas.microsoft.com/office/powerpoint/2010/main" val="15437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8"/>
            <a:ext cx="2878545" cy="307777"/>
          </a:xfrm>
          <a:prstGeom prst="rect">
            <a:avLst/>
          </a:prstGeom>
          <a:solidFill>
            <a:srgbClr val="FFFF00"/>
          </a:solidFill>
        </p:spPr>
        <p:txBody>
          <a:bodyPr wrap="none" rtlCol="0">
            <a:spAutoFit/>
          </a:bodyPr>
          <a:lstStyle/>
          <a:p>
            <a:r>
              <a:rPr lang="es-ES" sz="1400" dirty="0"/>
              <a:t>No. 005 Marzo de 2023 – ISSN: </a:t>
            </a:r>
            <a:r>
              <a:rPr lang="es-ES" sz="1400" dirty="0" err="1"/>
              <a:t>xxxx</a:t>
            </a:r>
            <a:endParaRPr lang="es-ES" sz="1400" dirty="0"/>
          </a:p>
        </p:txBody>
      </p:sp>
      <p:sp>
        <p:nvSpPr>
          <p:cNvPr id="8" name="CuadroTexto 7">
            <a:extLst>
              <a:ext uri="{FF2B5EF4-FFF2-40B4-BE49-F238E27FC236}">
                <a16:creationId xmlns:a16="http://schemas.microsoft.com/office/drawing/2014/main" id="{EBA7B9A8-4086-2413-ACBF-67EE42EBEE75}"/>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7" name="Imagen 6">
            <a:extLst>
              <a:ext uri="{FF2B5EF4-FFF2-40B4-BE49-F238E27FC236}">
                <a16:creationId xmlns:a16="http://schemas.microsoft.com/office/drawing/2014/main" id="{2A86C61D-AED5-1DBF-870A-586C5EA4D1E1}"/>
              </a:ext>
            </a:extLst>
          </p:cNvPr>
          <p:cNvPicPr>
            <a:picLocks noChangeAspect="1"/>
          </p:cNvPicPr>
          <p:nvPr/>
        </p:nvPicPr>
        <p:blipFill rotWithShape="1">
          <a:blip r:embed="rId3">
            <a:alphaModFix amt="20000"/>
          </a:blip>
          <a:srcRect l="49078" t="17989" r="23779" b="14624"/>
          <a:stretch/>
        </p:blipFill>
        <p:spPr>
          <a:xfrm>
            <a:off x="0" y="2348634"/>
            <a:ext cx="1924050" cy="5665386"/>
          </a:xfrm>
          <a:prstGeom prst="rect">
            <a:avLst/>
          </a:prstGeom>
        </p:spPr>
      </p:pic>
      <p:pic>
        <p:nvPicPr>
          <p:cNvPr id="15" name="Imagen 14">
            <a:extLst>
              <a:ext uri="{FF2B5EF4-FFF2-40B4-BE49-F238E27FC236}">
                <a16:creationId xmlns:a16="http://schemas.microsoft.com/office/drawing/2014/main" id="{E5E49BCD-CFA2-3B41-060A-5DC597AE349E}"/>
              </a:ext>
            </a:extLst>
          </p:cNvPr>
          <p:cNvPicPr>
            <a:picLocks noChangeAspect="1"/>
          </p:cNvPicPr>
          <p:nvPr/>
        </p:nvPicPr>
        <p:blipFill rotWithShape="1">
          <a:blip r:embed="rId4"/>
          <a:srcRect l="15160" t="22277" r="43942" b="14771"/>
          <a:stretch/>
        </p:blipFill>
        <p:spPr>
          <a:xfrm>
            <a:off x="1311348" y="2678520"/>
            <a:ext cx="3976578" cy="3688653"/>
          </a:xfrm>
          <a:prstGeom prst="rect">
            <a:avLst/>
          </a:prstGeom>
          <a:ln>
            <a:noFill/>
          </a:ln>
        </p:spPr>
      </p:pic>
      <p:sp>
        <p:nvSpPr>
          <p:cNvPr id="17" name="CuadroTexto 16">
            <a:extLst>
              <a:ext uri="{FF2B5EF4-FFF2-40B4-BE49-F238E27FC236}">
                <a16:creationId xmlns:a16="http://schemas.microsoft.com/office/drawing/2014/main" id="{716B15B4-E9A6-6782-449C-72AD5A50DE9E}"/>
              </a:ext>
            </a:extLst>
          </p:cNvPr>
          <p:cNvSpPr txBox="1"/>
          <p:nvPr/>
        </p:nvSpPr>
        <p:spPr>
          <a:xfrm>
            <a:off x="258374" y="6435344"/>
            <a:ext cx="6214769" cy="2308324"/>
          </a:xfrm>
          <a:prstGeom prst="rect">
            <a:avLst/>
          </a:prstGeom>
          <a:noFill/>
        </p:spPr>
        <p:txBody>
          <a:bodyPr wrap="square">
            <a:spAutoFit/>
          </a:bodyPr>
          <a:lstStyle/>
          <a:p>
            <a:pPr algn="just"/>
            <a:r>
              <a:rPr lang="es-MX" sz="1200" b="1" dirty="0">
                <a:latin typeface="Arial" panose="020B0604020202020204" pitchFamily="34" charset="0"/>
                <a:cs typeface="Arial" panose="020B0604020202020204" pitchFamily="34" charset="0"/>
              </a:rPr>
              <a:t>Mapas 1. </a:t>
            </a:r>
            <a:r>
              <a:rPr lang="es-ES" sz="1200" dirty="0">
                <a:latin typeface="Arial" panose="020B0604020202020204" pitchFamily="34" charset="0"/>
                <a:cs typeface="Arial" panose="020B0604020202020204" pitchFamily="34" charset="0"/>
              </a:rPr>
              <a:t>La tasa de intento de suicidio del país en 2021 con corte a período III es de 12 por 100000 habitantes presenta reducción con respecto al año anterior (14 por 100000 habitantes). La semaforización es similar en los 2020 y 2021, sien embargo, las tasas de incidencia por entidades territoriales en 2020, ubica a Quindío, Caldas, Risaralda, Tolima, y Putumayo en el cuartil superior en ambos años. </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La tasa máxima en 2021 fue de 27 en Quindío y la mínima de Vichada con 0.9 por 100000 habitantes. En este año se incorporan Casanare, Caquetá, Huila y Nariño al cuartil más alto con tasas de 13,9 por 100000 habitantes y más (INS - Boletín, 2021 [25/04/2021]. https://www.idsn.gov.co/images/documentos/sso/2020/2020_A_Enero_8_Lineamientos_Finales_SIVIGILA_INS.pdf</a:t>
            </a:r>
            <a:endParaRPr lang="es-CO" sz="12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4A7EE800-812D-6BB8-DA02-4D5ADA6087F9}"/>
              </a:ext>
            </a:extLst>
          </p:cNvPr>
          <p:cNvSpPr txBox="1"/>
          <p:nvPr/>
        </p:nvSpPr>
        <p:spPr>
          <a:xfrm>
            <a:off x="258374" y="2337487"/>
            <a:ext cx="3189081" cy="307777"/>
          </a:xfrm>
          <a:prstGeom prst="rect">
            <a:avLst/>
          </a:prstGeom>
          <a:noFill/>
        </p:spPr>
        <p:txBody>
          <a:bodyPr wrap="square">
            <a:spAutoFit/>
          </a:bodyPr>
          <a:lstStyle/>
          <a:p>
            <a:r>
              <a:rPr lang="es-MX" sz="1400" b="1" dirty="0">
                <a:latin typeface="Arial" panose="020B0604020202020204" pitchFamily="34" charset="0"/>
                <a:cs typeface="Arial" panose="020B0604020202020204" pitchFamily="34" charset="0"/>
              </a:rPr>
              <a:t>Intentos de Suicidios en Colombia</a:t>
            </a:r>
            <a:endParaRPr lang="es-CO" sz="1400" dirty="0"/>
          </a:p>
        </p:txBody>
      </p:sp>
      <p:sp>
        <p:nvSpPr>
          <p:cNvPr id="2" name="CuadroTexto 1">
            <a:extLst>
              <a:ext uri="{FF2B5EF4-FFF2-40B4-BE49-F238E27FC236}">
                <a16:creationId xmlns:a16="http://schemas.microsoft.com/office/drawing/2014/main" id="{D1D215C2-9CF3-38B4-676C-E13ADA3C9A38}"/>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Tree>
    <p:extLst>
      <p:ext uri="{BB962C8B-B14F-4D97-AF65-F5344CB8AC3E}">
        <p14:creationId xmlns:p14="http://schemas.microsoft.com/office/powerpoint/2010/main" val="379667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CuadroTexto 17">
            <a:extLst>
              <a:ext uri="{FF2B5EF4-FFF2-40B4-BE49-F238E27FC236}">
                <a16:creationId xmlns:a16="http://schemas.microsoft.com/office/drawing/2014/main" id="{16EEB4BA-AD63-B9A7-4DD1-DDCDA973B065}"/>
              </a:ext>
            </a:extLst>
          </p:cNvPr>
          <p:cNvSpPr txBox="1"/>
          <p:nvPr/>
        </p:nvSpPr>
        <p:spPr>
          <a:xfrm>
            <a:off x="204433" y="5619806"/>
            <a:ext cx="6344277" cy="830997"/>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1. </a:t>
            </a:r>
            <a:r>
              <a:rPr lang="es-MX" sz="1200" dirty="0">
                <a:latin typeface="Arial" panose="020B0604020202020204" pitchFamily="34" charset="0"/>
                <a:cs typeface="Arial" panose="020B0604020202020204" pitchFamily="34" charset="0"/>
              </a:rPr>
              <a:t>Muestra el comportamiento del suicidio en </a:t>
            </a:r>
            <a:r>
              <a:rPr lang="es-MX" sz="1200" dirty="0" smtClean="0">
                <a:latin typeface="Arial" panose="020B0604020202020204" pitchFamily="34" charset="0"/>
                <a:cs typeface="Arial" panose="020B0604020202020204" pitchFamily="34" charset="0"/>
              </a:rPr>
              <a:t>Pasto (amarillo) y Nariño (rosa), en </a:t>
            </a:r>
            <a:r>
              <a:rPr lang="es-MX" sz="1200" dirty="0">
                <a:latin typeface="Arial" panose="020B0604020202020204" pitchFamily="34" charset="0"/>
                <a:cs typeface="Arial" panose="020B0604020202020204" pitchFamily="34" charset="0"/>
              </a:rPr>
              <a:t>el cual Pasto aunque sigue una trayectoria similar pero proporcionalmente </a:t>
            </a:r>
            <a:r>
              <a:rPr lang="es-MX" sz="1200" dirty="0" smtClean="0">
                <a:latin typeface="Arial" panose="020B0604020202020204" pitchFamily="34" charset="0"/>
                <a:cs typeface="Arial" panose="020B0604020202020204" pitchFamily="34" charset="0"/>
              </a:rPr>
              <a:t>inferior</a:t>
            </a:r>
            <a:r>
              <a:rPr lang="es-MX" sz="1200" dirty="0">
                <a:latin typeface="Arial" panose="020B0604020202020204" pitchFamily="34" charset="0"/>
                <a:cs typeface="Arial" panose="020B0604020202020204" pitchFamily="34" charset="0"/>
              </a:rPr>
              <a:t>, es de destacar que aunque se aumento la tasa en el año </a:t>
            </a:r>
            <a:r>
              <a:rPr lang="es-MX" sz="1200" dirty="0" smtClean="0">
                <a:latin typeface="Arial" panose="020B0604020202020204" pitchFamily="34" charset="0"/>
                <a:cs typeface="Arial" panose="020B0604020202020204" pitchFamily="34" charset="0"/>
              </a:rPr>
              <a:t>2021 y 2022, </a:t>
            </a:r>
            <a:r>
              <a:rPr lang="es-MX" sz="1200" dirty="0">
                <a:latin typeface="Arial" panose="020B0604020202020204" pitchFamily="34" charset="0"/>
                <a:cs typeface="Arial" panose="020B0604020202020204" pitchFamily="34" charset="0"/>
              </a:rPr>
              <a:t>esta no subió significativamente a diferencia </a:t>
            </a:r>
            <a:r>
              <a:rPr lang="es-MX" sz="1200" dirty="0" smtClean="0">
                <a:latin typeface="Arial" panose="020B0604020202020204" pitchFamily="34" charset="0"/>
                <a:cs typeface="Arial" panose="020B0604020202020204" pitchFamily="34" charset="0"/>
              </a:rPr>
              <a:t>de Nariño </a:t>
            </a:r>
            <a:r>
              <a:rPr lang="es-MX" sz="1200" dirty="0">
                <a:latin typeface="Arial" panose="020B0604020202020204" pitchFamily="34" charset="0"/>
                <a:cs typeface="Arial" panose="020B0604020202020204" pitchFamily="34" charset="0"/>
              </a:rPr>
              <a:t>que mantiene similar </a:t>
            </a:r>
            <a:r>
              <a:rPr lang="es-MX" sz="1200" dirty="0" smtClean="0">
                <a:latin typeface="Arial" panose="020B0604020202020204" pitchFamily="34" charset="0"/>
                <a:cs typeface="Arial" panose="020B0604020202020204" pitchFamily="34" charset="0"/>
              </a:rPr>
              <a:t>tendencia.</a:t>
            </a:r>
            <a:endParaRPr lang="es-MX" sz="12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9" name="Imagen 8">
            <a:extLst>
              <a:ext uri="{FF2B5EF4-FFF2-40B4-BE49-F238E27FC236}">
                <a16:creationId xmlns:a16="http://schemas.microsoft.com/office/drawing/2014/main" id="{46E2D8B4-13F0-3891-931C-BC331E538A9F}"/>
              </a:ext>
            </a:extLst>
          </p:cNvPr>
          <p:cNvPicPr>
            <a:picLocks noChangeAspect="1"/>
          </p:cNvPicPr>
          <p:nvPr/>
        </p:nvPicPr>
        <p:blipFill rotWithShape="1">
          <a:blip r:embed="rId3">
            <a:alphaModFix amt="20000"/>
          </a:blip>
          <a:srcRect l="49078" t="17989" r="23779" b="14624"/>
          <a:stretch/>
        </p:blipFill>
        <p:spPr>
          <a:xfrm>
            <a:off x="-813" y="2665086"/>
            <a:ext cx="1924050" cy="5665386"/>
          </a:xfrm>
          <a:prstGeom prst="rect">
            <a:avLst/>
          </a:prstGeom>
        </p:spPr>
      </p:pic>
      <p:sp>
        <p:nvSpPr>
          <p:cNvPr id="13" name="CuadroTexto 12">
            <a:extLst>
              <a:ext uri="{FF2B5EF4-FFF2-40B4-BE49-F238E27FC236}">
                <a16:creationId xmlns:a16="http://schemas.microsoft.com/office/drawing/2014/main" id="{943C8179-0B4D-05E5-BF07-EBFE677A11AF}"/>
              </a:ext>
            </a:extLst>
          </p:cNvPr>
          <p:cNvSpPr txBox="1"/>
          <p:nvPr/>
        </p:nvSpPr>
        <p:spPr>
          <a:xfrm>
            <a:off x="374764" y="2340299"/>
            <a:ext cx="6341251" cy="338554"/>
          </a:xfrm>
          <a:prstGeom prst="rect">
            <a:avLst/>
          </a:prstGeom>
          <a:noFill/>
        </p:spPr>
        <p:txBody>
          <a:bodyPr wrap="square">
            <a:spAutoFit/>
          </a:bodyPr>
          <a:lstStyle/>
          <a:p>
            <a:r>
              <a:rPr lang="es-MX" sz="1600" b="1" dirty="0">
                <a:latin typeface="Arial" panose="020B0604020202020204" pitchFamily="34" charset="0"/>
                <a:cs typeface="Arial" panose="020B0604020202020204" pitchFamily="34" charset="0"/>
              </a:rPr>
              <a:t>Tendencia del Suicidio en </a:t>
            </a:r>
            <a:r>
              <a:rPr lang="es-MX" sz="1600" b="1" dirty="0" smtClean="0">
                <a:latin typeface="Arial" panose="020B0604020202020204" pitchFamily="34" charset="0"/>
                <a:cs typeface="Arial" panose="020B0604020202020204" pitchFamily="34" charset="0"/>
              </a:rPr>
              <a:t>Pasto y Nariño</a:t>
            </a:r>
            <a:endParaRPr lang="es-CO" sz="1600" dirty="0"/>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7" name="CuadroTexto 6">
            <a:extLst>
              <a:ext uri="{FF2B5EF4-FFF2-40B4-BE49-F238E27FC236}">
                <a16:creationId xmlns:a16="http://schemas.microsoft.com/office/drawing/2014/main" id="{44F81AC8-8D26-852D-FE99-A8B2DB0B01F3}"/>
              </a:ext>
            </a:extLst>
          </p:cNvPr>
          <p:cNvSpPr txBox="1"/>
          <p:nvPr/>
        </p:nvSpPr>
        <p:spPr>
          <a:xfrm>
            <a:off x="3657046" y="1968343"/>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pic>
        <p:nvPicPr>
          <p:cNvPr id="8" name="Imagen 7"/>
          <p:cNvPicPr>
            <a:picLocks noChangeAspect="1"/>
          </p:cNvPicPr>
          <p:nvPr/>
        </p:nvPicPr>
        <p:blipFill rotWithShape="1">
          <a:blip r:embed="rId4"/>
          <a:srcRect l="10304" t="34935" r="14628" b="7238"/>
          <a:stretch/>
        </p:blipFill>
        <p:spPr>
          <a:xfrm>
            <a:off x="851771" y="2720098"/>
            <a:ext cx="5155623" cy="2835413"/>
          </a:xfrm>
          <a:prstGeom prst="rect">
            <a:avLst/>
          </a:prstGeom>
        </p:spPr>
      </p:pic>
    </p:spTree>
    <p:extLst>
      <p:ext uri="{BB962C8B-B14F-4D97-AF65-F5344CB8AC3E}">
        <p14:creationId xmlns:p14="http://schemas.microsoft.com/office/powerpoint/2010/main" val="189938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13" name="CuadroTexto 12">
            <a:extLst>
              <a:ext uri="{FF2B5EF4-FFF2-40B4-BE49-F238E27FC236}">
                <a16:creationId xmlns:a16="http://schemas.microsoft.com/office/drawing/2014/main" id="{943C8179-0B4D-05E5-BF07-EBFE677A11AF}"/>
              </a:ext>
            </a:extLst>
          </p:cNvPr>
          <p:cNvSpPr txBox="1"/>
          <p:nvPr/>
        </p:nvSpPr>
        <p:spPr>
          <a:xfrm>
            <a:off x="374764" y="2340299"/>
            <a:ext cx="6341251" cy="338554"/>
          </a:xfrm>
          <a:prstGeom prst="rect">
            <a:avLst/>
          </a:prstGeom>
          <a:noFill/>
        </p:spPr>
        <p:txBody>
          <a:bodyPr wrap="square">
            <a:spAutoFit/>
          </a:bodyPr>
          <a:lstStyle/>
          <a:p>
            <a:r>
              <a:rPr lang="es-MX" sz="1600" b="1" dirty="0" smtClean="0">
                <a:latin typeface="Arial" panose="020B0604020202020204" pitchFamily="34" charset="0"/>
                <a:cs typeface="Arial" panose="020B0604020202020204" pitchFamily="34" charset="0"/>
              </a:rPr>
              <a:t>Tasa </a:t>
            </a:r>
            <a:r>
              <a:rPr lang="es-MX" sz="1600" b="1" dirty="0">
                <a:latin typeface="Arial" panose="020B0604020202020204" pitchFamily="34" charset="0"/>
                <a:cs typeface="Arial" panose="020B0604020202020204" pitchFamily="34" charset="0"/>
              </a:rPr>
              <a:t>del </a:t>
            </a:r>
            <a:r>
              <a:rPr lang="es-MX" sz="1600" b="1" dirty="0" smtClean="0">
                <a:latin typeface="Arial" panose="020B0604020202020204" pitchFamily="34" charset="0"/>
                <a:cs typeface="Arial" panose="020B0604020202020204" pitchFamily="34" charset="0"/>
              </a:rPr>
              <a:t>Intento de Suicidio </a:t>
            </a:r>
            <a:r>
              <a:rPr lang="es-MX" sz="1600" b="1" dirty="0">
                <a:latin typeface="Arial" panose="020B0604020202020204" pitchFamily="34" charset="0"/>
                <a:cs typeface="Arial" panose="020B0604020202020204" pitchFamily="34" charset="0"/>
              </a:rPr>
              <a:t>en </a:t>
            </a:r>
            <a:r>
              <a:rPr lang="es-MX" sz="1600" b="1" dirty="0" smtClean="0">
                <a:latin typeface="Arial" panose="020B0604020202020204" pitchFamily="34" charset="0"/>
                <a:cs typeface="Arial" panose="020B0604020202020204" pitchFamily="34" charset="0"/>
              </a:rPr>
              <a:t>Pasto</a:t>
            </a:r>
            <a:endParaRPr lang="es-CO" sz="1600" dirty="0"/>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4" name="CuadroTexto 13">
            <a:extLst>
              <a:ext uri="{FF2B5EF4-FFF2-40B4-BE49-F238E27FC236}">
                <a16:creationId xmlns:a16="http://schemas.microsoft.com/office/drawing/2014/main" id="{31BF9A5A-603B-0A5B-F0C2-3F80DD7A3BCE}"/>
              </a:ext>
            </a:extLst>
          </p:cNvPr>
          <p:cNvSpPr txBox="1"/>
          <p:nvPr/>
        </p:nvSpPr>
        <p:spPr>
          <a:xfrm>
            <a:off x="255181" y="7715718"/>
            <a:ext cx="6252237" cy="646331"/>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Mapa </a:t>
            </a:r>
            <a:r>
              <a:rPr lang="es-MX" sz="1200" b="1" dirty="0" smtClean="0">
                <a:latin typeface="Arial" panose="020B0604020202020204" pitchFamily="34" charset="0"/>
                <a:cs typeface="Arial" panose="020B0604020202020204" pitchFamily="34" charset="0"/>
              </a:rPr>
              <a:t>2a. </a:t>
            </a:r>
            <a:r>
              <a:rPr lang="es-MX" sz="1200" dirty="0">
                <a:latin typeface="Arial" panose="020B0604020202020204" pitchFamily="34" charset="0"/>
                <a:cs typeface="Arial" panose="020B0604020202020204" pitchFamily="34" charset="0"/>
              </a:rPr>
              <a:t>Muestra el comportamiento del Intento de Suicidio en Pasto, donde la comuna 6 es la que mas eventos presenta, pero las demás comunas muestras incrementos muy altos. Igualmente el corregimiento de Catambuco. </a:t>
            </a:r>
            <a:r>
              <a:rPr lang="es-MX" sz="1200" b="1" dirty="0">
                <a:latin typeface="Arial" panose="020B0604020202020204" pitchFamily="34" charset="0"/>
                <a:cs typeface="Arial" panose="020B0604020202020204" pitchFamily="34" charset="0"/>
              </a:rPr>
              <a:t>Fuente. </a:t>
            </a:r>
            <a:r>
              <a:rPr lang="es-MX" sz="1200" dirty="0">
                <a:latin typeface="Arial" panose="020B0604020202020204" pitchFamily="34" charset="0"/>
                <a:cs typeface="Arial" panose="020B0604020202020204" pitchFamily="34" charset="0"/>
              </a:rPr>
              <a:t>SIVIGILA (12/2023).</a:t>
            </a:r>
          </a:p>
        </p:txBody>
      </p:sp>
      <p:sp>
        <p:nvSpPr>
          <p:cNvPr id="7" name="CuadroTexto 6">
            <a:extLst>
              <a:ext uri="{FF2B5EF4-FFF2-40B4-BE49-F238E27FC236}">
                <a16:creationId xmlns:a16="http://schemas.microsoft.com/office/drawing/2014/main" id="{44F81AC8-8D26-852D-FE99-A8B2DB0B01F3}"/>
              </a:ext>
            </a:extLst>
          </p:cNvPr>
          <p:cNvSpPr txBox="1"/>
          <p:nvPr/>
        </p:nvSpPr>
        <p:spPr>
          <a:xfrm>
            <a:off x="3657046" y="1968343"/>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pic>
        <p:nvPicPr>
          <p:cNvPr id="8" name="Imagen 7">
            <a:extLst>
              <a:ext uri="{FF2B5EF4-FFF2-40B4-BE49-F238E27FC236}">
                <a16:creationId xmlns:a16="http://schemas.microsoft.com/office/drawing/2014/main" id="{4E1D43BE-5B73-49D9-9A46-845DD0C92747}"/>
              </a:ext>
            </a:extLst>
          </p:cNvPr>
          <p:cNvPicPr>
            <a:picLocks noChangeAspect="1"/>
          </p:cNvPicPr>
          <p:nvPr/>
        </p:nvPicPr>
        <p:blipFill>
          <a:blip r:embed="rId3"/>
          <a:stretch>
            <a:fillRect/>
          </a:stretch>
        </p:blipFill>
        <p:spPr>
          <a:xfrm>
            <a:off x="185662" y="2771618"/>
            <a:ext cx="6486675" cy="4587098"/>
          </a:xfrm>
          <a:prstGeom prst="rect">
            <a:avLst/>
          </a:prstGeom>
        </p:spPr>
      </p:pic>
    </p:spTree>
    <p:extLst>
      <p:ext uri="{BB962C8B-B14F-4D97-AF65-F5344CB8AC3E}">
        <p14:creationId xmlns:p14="http://schemas.microsoft.com/office/powerpoint/2010/main" val="373758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EFD695B-B97E-B9BC-2E96-0497D5E72D0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13" name="CuadroTexto 12">
            <a:extLst>
              <a:ext uri="{FF2B5EF4-FFF2-40B4-BE49-F238E27FC236}">
                <a16:creationId xmlns:a16="http://schemas.microsoft.com/office/drawing/2014/main" id="{943C8179-0B4D-05E5-BF07-EBFE677A11AF}"/>
              </a:ext>
            </a:extLst>
          </p:cNvPr>
          <p:cNvSpPr txBox="1"/>
          <p:nvPr/>
        </p:nvSpPr>
        <p:spPr>
          <a:xfrm>
            <a:off x="374764" y="2340299"/>
            <a:ext cx="6341251" cy="338554"/>
          </a:xfrm>
          <a:prstGeom prst="rect">
            <a:avLst/>
          </a:prstGeom>
          <a:noFill/>
        </p:spPr>
        <p:txBody>
          <a:bodyPr wrap="square">
            <a:spAutoFit/>
          </a:bodyPr>
          <a:lstStyle/>
          <a:p>
            <a:r>
              <a:rPr lang="es-MX" sz="1600" b="1" dirty="0" smtClean="0">
                <a:latin typeface="Arial" panose="020B0604020202020204" pitchFamily="34" charset="0"/>
                <a:cs typeface="Arial" panose="020B0604020202020204" pitchFamily="34" charset="0"/>
              </a:rPr>
              <a:t>Tasa </a:t>
            </a:r>
            <a:r>
              <a:rPr lang="es-MX" sz="1600" b="1" dirty="0">
                <a:latin typeface="Arial" panose="020B0604020202020204" pitchFamily="34" charset="0"/>
                <a:cs typeface="Arial" panose="020B0604020202020204" pitchFamily="34" charset="0"/>
              </a:rPr>
              <a:t>del Suicidio en </a:t>
            </a:r>
            <a:r>
              <a:rPr lang="es-MX" sz="1600" b="1" dirty="0" smtClean="0">
                <a:latin typeface="Arial" panose="020B0604020202020204" pitchFamily="34" charset="0"/>
                <a:cs typeface="Arial" panose="020B0604020202020204" pitchFamily="34" charset="0"/>
              </a:rPr>
              <a:t>Pasto</a:t>
            </a:r>
            <a:endParaRPr lang="es-CO" sz="1600" dirty="0"/>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
        <p:nvSpPr>
          <p:cNvPr id="14" name="CuadroTexto 13">
            <a:extLst>
              <a:ext uri="{FF2B5EF4-FFF2-40B4-BE49-F238E27FC236}">
                <a16:creationId xmlns:a16="http://schemas.microsoft.com/office/drawing/2014/main" id="{31BF9A5A-603B-0A5B-F0C2-3F80DD7A3BCE}"/>
              </a:ext>
            </a:extLst>
          </p:cNvPr>
          <p:cNvSpPr txBox="1"/>
          <p:nvPr/>
        </p:nvSpPr>
        <p:spPr>
          <a:xfrm>
            <a:off x="256861" y="7773198"/>
            <a:ext cx="6344277" cy="461665"/>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Mapa </a:t>
            </a:r>
            <a:r>
              <a:rPr lang="es-MX" sz="1200" b="1" dirty="0" smtClean="0">
                <a:latin typeface="Arial" panose="020B0604020202020204" pitchFamily="34" charset="0"/>
                <a:cs typeface="Arial" panose="020B0604020202020204" pitchFamily="34" charset="0"/>
              </a:rPr>
              <a:t>2b. </a:t>
            </a:r>
            <a:r>
              <a:rPr lang="es-MX" sz="1200" dirty="0">
                <a:latin typeface="Arial" panose="020B0604020202020204" pitchFamily="34" charset="0"/>
                <a:cs typeface="Arial" panose="020B0604020202020204" pitchFamily="34" charset="0"/>
              </a:rPr>
              <a:t>Muestra el comportamiento de las tasas de suicidio en Pasto, donde las comunas 5,  6 y 12, son las de mayor tasa. </a:t>
            </a:r>
            <a:r>
              <a:rPr lang="es-MX" sz="1200" b="1" dirty="0">
                <a:latin typeface="Arial" panose="020B0604020202020204" pitchFamily="34" charset="0"/>
                <a:cs typeface="Arial" panose="020B0604020202020204" pitchFamily="34" charset="0"/>
              </a:rPr>
              <a:t>Fuente. </a:t>
            </a:r>
            <a:r>
              <a:rPr lang="es-MX" sz="1200" dirty="0">
                <a:latin typeface="Arial" panose="020B0604020202020204" pitchFamily="34" charset="0"/>
                <a:cs typeface="Arial" panose="020B0604020202020204" pitchFamily="34" charset="0"/>
              </a:rPr>
              <a:t>SIVIGILA (12/2023).</a:t>
            </a:r>
          </a:p>
        </p:txBody>
      </p:sp>
      <p:sp>
        <p:nvSpPr>
          <p:cNvPr id="7" name="CuadroTexto 6">
            <a:extLst>
              <a:ext uri="{FF2B5EF4-FFF2-40B4-BE49-F238E27FC236}">
                <a16:creationId xmlns:a16="http://schemas.microsoft.com/office/drawing/2014/main" id="{44F81AC8-8D26-852D-FE99-A8B2DB0B01F3}"/>
              </a:ext>
            </a:extLst>
          </p:cNvPr>
          <p:cNvSpPr txBox="1"/>
          <p:nvPr/>
        </p:nvSpPr>
        <p:spPr>
          <a:xfrm>
            <a:off x="3657046" y="1968343"/>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pic>
        <p:nvPicPr>
          <p:cNvPr id="16" name="Imagen 15">
            <a:extLst>
              <a:ext uri="{FF2B5EF4-FFF2-40B4-BE49-F238E27FC236}">
                <a16:creationId xmlns:a16="http://schemas.microsoft.com/office/drawing/2014/main" id="{5ECAB076-6F9F-25BA-3180-C6B3CBBD0755}"/>
              </a:ext>
            </a:extLst>
          </p:cNvPr>
          <p:cNvPicPr>
            <a:picLocks noChangeAspect="1"/>
          </p:cNvPicPr>
          <p:nvPr/>
        </p:nvPicPr>
        <p:blipFill>
          <a:blip r:embed="rId3"/>
          <a:stretch>
            <a:fillRect/>
          </a:stretch>
        </p:blipFill>
        <p:spPr>
          <a:xfrm>
            <a:off x="167535" y="2792007"/>
            <a:ext cx="6522930" cy="4612736"/>
          </a:xfrm>
          <a:prstGeom prst="rect">
            <a:avLst/>
          </a:prstGeom>
        </p:spPr>
      </p:pic>
    </p:spTree>
    <p:extLst>
      <p:ext uri="{BB962C8B-B14F-4D97-AF65-F5344CB8AC3E}">
        <p14:creationId xmlns:p14="http://schemas.microsoft.com/office/powerpoint/2010/main" val="191668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2B24494-04D2-A7F1-9702-343E69D3585A}"/>
              </a:ext>
            </a:extLst>
          </p:cNvPr>
          <p:cNvPicPr>
            <a:picLocks noChangeAspect="1"/>
          </p:cNvPicPr>
          <p:nvPr/>
        </p:nvPicPr>
        <p:blipFill rotWithShape="1">
          <a:blip r:embed="rId2">
            <a:alphaModFix amt="20000"/>
          </a:blip>
          <a:srcRect l="49078" t="17989" r="23779" b="14624"/>
          <a:stretch/>
        </p:blipFill>
        <p:spPr>
          <a:xfrm>
            <a:off x="1" y="2302572"/>
            <a:ext cx="1924050" cy="5665386"/>
          </a:xfrm>
          <a:prstGeom prst="rect">
            <a:avLst/>
          </a:prstGeom>
        </p:spPr>
      </p:pic>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3">
            <a:clrChange>
              <a:clrFrom>
                <a:srgbClr val="F6F5F3"/>
              </a:clrFrom>
              <a:clrTo>
                <a:srgbClr val="F6F5F3">
                  <a:alpha val="0"/>
                </a:srgbClr>
              </a:clrTo>
            </a:clrChange>
            <a:extLst>
              <a:ext uri="{28A0092B-C50C-407E-A947-70E740481C1C}">
                <a14:useLocalDpi xmlns:a14="http://schemas.microsoft.com/office/drawing/2010/main" val="0"/>
              </a:ext>
            </a:extLst>
          </a:blip>
          <a:srcRect l="4655" t="4907" r="69157" b="79914"/>
          <a:stretch/>
        </p:blipFill>
        <p:spPr bwMode="auto">
          <a:xfrm>
            <a:off x="773155" y="112697"/>
            <a:ext cx="1330764" cy="11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solidFill>
            <a:srgbClr val="FFFF00"/>
          </a:solid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3296EF63-7238-3A5E-AB3F-8135790600E9}"/>
              </a:ext>
            </a:extLst>
          </p:cNvPr>
          <p:cNvSpPr txBox="1"/>
          <p:nvPr/>
        </p:nvSpPr>
        <p:spPr>
          <a:xfrm>
            <a:off x="3545390" y="706460"/>
            <a:ext cx="3094117" cy="830997"/>
          </a:xfrm>
          <a:prstGeom prst="rect">
            <a:avLst/>
          </a:prstGeom>
          <a:noFill/>
        </p:spPr>
        <p:txBody>
          <a:bodyPr wrap="square">
            <a:spAutoFit/>
          </a:bodyPr>
          <a:lstStyle/>
          <a:p>
            <a:pPr algn="r"/>
            <a:r>
              <a:rPr lang="es-MX" sz="2400" b="1" dirty="0">
                <a:latin typeface="Arial" panose="020B0604020202020204" pitchFamily="34" charset="0"/>
                <a:cs typeface="Arial" panose="020B0604020202020204" pitchFamily="34" charset="0"/>
              </a:rPr>
              <a:t>Salud Mental en Pasto, Nariño</a:t>
            </a:r>
          </a:p>
        </p:txBody>
      </p:sp>
      <p:sp>
        <p:nvSpPr>
          <p:cNvPr id="3" name="CuadroTexto 2">
            <a:extLst>
              <a:ext uri="{FF2B5EF4-FFF2-40B4-BE49-F238E27FC236}">
                <a16:creationId xmlns:a16="http://schemas.microsoft.com/office/drawing/2014/main" id="{1D0D8B31-A764-88C4-DA2F-A73F2E030E84}"/>
              </a:ext>
            </a:extLst>
          </p:cNvPr>
          <p:cNvSpPr txBox="1"/>
          <p:nvPr/>
        </p:nvSpPr>
        <p:spPr>
          <a:xfrm>
            <a:off x="137781" y="4940345"/>
            <a:ext cx="6501726" cy="635751"/>
          </a:xfrm>
          <a:prstGeom prst="rect">
            <a:avLst/>
          </a:prstGeom>
          <a:noFill/>
        </p:spPr>
        <p:txBody>
          <a:bodyPr wrap="square">
            <a:spAutoFit/>
          </a:bodyPr>
          <a:lstStyle/>
          <a:p>
            <a:pPr algn="just">
              <a:lnSpc>
                <a:spcPct val="107000"/>
              </a:lnSpc>
              <a:spcAft>
                <a:spcPts val="800"/>
              </a:spcAft>
            </a:pPr>
            <a:r>
              <a:rPr lang="es-CO" sz="1100" b="1" dirty="0">
                <a:latin typeface="Arial" panose="020B0604020202020204" pitchFamily="34" charset="0"/>
                <a:ea typeface="Calibri" panose="020F0502020204030204" pitchFamily="34" charset="0"/>
                <a:cs typeface="Arial" panose="020B0604020202020204" pitchFamily="34" charset="0"/>
              </a:rPr>
              <a:t>Gráfico</a:t>
            </a:r>
            <a:r>
              <a:rPr lang="es-CO" sz="1100" b="1" dirty="0">
                <a:effectLst/>
                <a:latin typeface="Arial" panose="020B0604020202020204" pitchFamily="34" charset="0"/>
                <a:ea typeface="Calibri" panose="020F0502020204030204" pitchFamily="34" charset="0"/>
                <a:cs typeface="Arial" panose="020B0604020202020204" pitchFamily="34" charset="0"/>
              </a:rPr>
              <a:t>. </a:t>
            </a:r>
            <a:r>
              <a:rPr lang="es-CO" sz="1100" b="1" dirty="0" smtClean="0">
                <a:effectLst/>
                <a:latin typeface="Arial" panose="020B0604020202020204" pitchFamily="34" charset="0"/>
                <a:ea typeface="Calibri" panose="020F0502020204030204" pitchFamily="34" charset="0"/>
                <a:cs typeface="Arial" panose="020B0604020202020204" pitchFamily="34" charset="0"/>
              </a:rPr>
              <a:t>2. </a:t>
            </a:r>
            <a:r>
              <a:rPr lang="es-CO" sz="1100" dirty="0">
                <a:effectLst/>
                <a:latin typeface="Arial" panose="020B0604020202020204" pitchFamily="34" charset="0"/>
                <a:ea typeface="Calibri" panose="020F0502020204030204" pitchFamily="34" charset="0"/>
                <a:cs typeface="Arial" panose="020B0604020202020204" pitchFamily="34" charset="0"/>
              </a:rPr>
              <a:t>Muestra la concentración entre 12 y 59 años del evento de Intento de Suicidio en Pasto, destacándose los casos entre 18 y 28 años y el inicio temprano de este desde los 12 años, donde el genero femenino es el que registra mayor número.</a:t>
            </a:r>
          </a:p>
        </p:txBody>
      </p:sp>
      <p:sp>
        <p:nvSpPr>
          <p:cNvPr id="13" name="CuadroTexto 12">
            <a:extLst>
              <a:ext uri="{FF2B5EF4-FFF2-40B4-BE49-F238E27FC236}">
                <a16:creationId xmlns:a16="http://schemas.microsoft.com/office/drawing/2014/main" id="{88BAD4D8-64AB-D19A-7450-73AA835C841A}"/>
              </a:ext>
            </a:extLst>
          </p:cNvPr>
          <p:cNvSpPr txBox="1"/>
          <p:nvPr/>
        </p:nvSpPr>
        <p:spPr>
          <a:xfrm>
            <a:off x="128237" y="8156258"/>
            <a:ext cx="6501726" cy="635751"/>
          </a:xfrm>
          <a:prstGeom prst="rect">
            <a:avLst/>
          </a:prstGeom>
          <a:noFill/>
        </p:spPr>
        <p:txBody>
          <a:bodyPr wrap="square">
            <a:spAutoFit/>
          </a:bodyPr>
          <a:lstStyle/>
          <a:p>
            <a:pPr algn="just">
              <a:lnSpc>
                <a:spcPct val="107000"/>
              </a:lnSpc>
              <a:spcAft>
                <a:spcPts val="800"/>
              </a:spcAft>
            </a:pPr>
            <a:r>
              <a:rPr lang="es-CO" sz="1100" b="1" dirty="0">
                <a:effectLst/>
                <a:latin typeface="Arial" panose="020B0604020202020204" pitchFamily="34" charset="0"/>
                <a:ea typeface="Calibri" panose="020F0502020204030204" pitchFamily="34" charset="0"/>
                <a:cs typeface="Arial" panose="020B0604020202020204" pitchFamily="34" charset="0"/>
              </a:rPr>
              <a:t>Gráfico. </a:t>
            </a:r>
            <a:r>
              <a:rPr lang="es-CO" sz="1100" b="1" dirty="0" smtClean="0">
                <a:effectLst/>
                <a:latin typeface="Arial" panose="020B0604020202020204" pitchFamily="34" charset="0"/>
                <a:ea typeface="Calibri" panose="020F0502020204030204" pitchFamily="34" charset="0"/>
                <a:cs typeface="Arial" panose="020B0604020202020204" pitchFamily="34" charset="0"/>
              </a:rPr>
              <a:t>3. </a:t>
            </a:r>
            <a:r>
              <a:rPr lang="es-CO" sz="1100" dirty="0">
                <a:effectLst/>
                <a:latin typeface="Arial" panose="020B0604020202020204" pitchFamily="34" charset="0"/>
                <a:ea typeface="Calibri" panose="020F0502020204030204" pitchFamily="34" charset="0"/>
                <a:cs typeface="Arial" panose="020B0604020202020204" pitchFamily="34" charset="0"/>
              </a:rPr>
              <a:t>Muestra la concentración entre 18 y 59 años del evento de Suicidio en Pasto, destacándose los casos en población joven entre 18 y 28 años, donde el genero masculino es </a:t>
            </a:r>
            <a:r>
              <a:rPr lang="es-CO" sz="1100" dirty="0">
                <a:latin typeface="Arial" panose="020B0604020202020204" pitchFamily="34" charset="0"/>
                <a:ea typeface="Calibri" panose="020F0502020204030204" pitchFamily="34" charset="0"/>
                <a:cs typeface="Arial" panose="020B0604020202020204" pitchFamily="34" charset="0"/>
              </a:rPr>
              <a:t>el</a:t>
            </a:r>
            <a:r>
              <a:rPr lang="es-CO" sz="1100" dirty="0">
                <a:effectLst/>
                <a:latin typeface="Arial" panose="020B0604020202020204" pitchFamily="34" charset="0"/>
                <a:ea typeface="Calibri" panose="020F0502020204030204" pitchFamily="34" charset="0"/>
                <a:cs typeface="Arial" panose="020B0604020202020204" pitchFamily="34" charset="0"/>
              </a:rPr>
              <a:t> que registran mayor numero.</a:t>
            </a:r>
          </a:p>
        </p:txBody>
      </p:sp>
      <p:sp>
        <p:nvSpPr>
          <p:cNvPr id="8" name="CuadroTexto 7">
            <a:extLst>
              <a:ext uri="{FF2B5EF4-FFF2-40B4-BE49-F238E27FC236}">
                <a16:creationId xmlns:a16="http://schemas.microsoft.com/office/drawing/2014/main" id="{6F3280BE-4706-9BC3-F84A-D5C829A655E7}"/>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pic>
        <p:nvPicPr>
          <p:cNvPr id="12" name="Imagen 11">
            <a:extLst>
              <a:ext uri="{FF2B5EF4-FFF2-40B4-BE49-F238E27FC236}">
                <a16:creationId xmlns:a16="http://schemas.microsoft.com/office/drawing/2014/main" id="{1563345D-9388-0DB3-5C43-53F88BC0959B}"/>
              </a:ext>
            </a:extLst>
          </p:cNvPr>
          <p:cNvPicPr>
            <a:picLocks noChangeAspect="1"/>
          </p:cNvPicPr>
          <p:nvPr/>
        </p:nvPicPr>
        <p:blipFill>
          <a:blip r:embed="rId4"/>
          <a:stretch>
            <a:fillRect/>
          </a:stretch>
        </p:blipFill>
        <p:spPr>
          <a:xfrm>
            <a:off x="904867" y="5497383"/>
            <a:ext cx="5318134" cy="2728974"/>
          </a:xfrm>
          <a:prstGeom prst="rect">
            <a:avLst/>
          </a:prstGeom>
        </p:spPr>
      </p:pic>
      <p:pic>
        <p:nvPicPr>
          <p:cNvPr id="14" name="Imagen 13">
            <a:extLst>
              <a:ext uri="{FF2B5EF4-FFF2-40B4-BE49-F238E27FC236}">
                <a16:creationId xmlns:a16="http://schemas.microsoft.com/office/drawing/2014/main" id="{73AC7846-F708-2785-9F6B-CD0EA532CF20}"/>
              </a:ext>
            </a:extLst>
          </p:cNvPr>
          <p:cNvPicPr>
            <a:picLocks noChangeAspect="1"/>
          </p:cNvPicPr>
          <p:nvPr/>
        </p:nvPicPr>
        <p:blipFill>
          <a:blip r:embed="rId5"/>
          <a:stretch>
            <a:fillRect/>
          </a:stretch>
        </p:blipFill>
        <p:spPr>
          <a:xfrm>
            <a:off x="919512" y="2387406"/>
            <a:ext cx="5251756" cy="2551729"/>
          </a:xfrm>
          <a:prstGeom prst="rect">
            <a:avLst/>
          </a:prstGeom>
        </p:spPr>
      </p:pic>
      <p:sp>
        <p:nvSpPr>
          <p:cNvPr id="15" name="CuadroTexto 14">
            <a:extLst>
              <a:ext uri="{FF2B5EF4-FFF2-40B4-BE49-F238E27FC236}">
                <a16:creationId xmlns:a16="http://schemas.microsoft.com/office/drawing/2014/main" id="{7BC794E6-9533-7DB8-C278-3C6F79570CBC}"/>
              </a:ext>
            </a:extLst>
          </p:cNvPr>
          <p:cNvSpPr txBox="1"/>
          <p:nvPr/>
        </p:nvSpPr>
        <p:spPr>
          <a:xfrm>
            <a:off x="299841" y="2048852"/>
            <a:ext cx="6341251" cy="338554"/>
          </a:xfrm>
          <a:prstGeom prst="rect">
            <a:avLst/>
          </a:prstGeom>
          <a:noFill/>
        </p:spPr>
        <p:txBody>
          <a:bodyPr wrap="square">
            <a:spAutoFit/>
          </a:bodyPr>
          <a:lstStyle/>
          <a:p>
            <a:r>
              <a:rPr lang="es-MX" sz="1600" b="1" dirty="0">
                <a:latin typeface="Arial" panose="020B0604020202020204" pitchFamily="34" charset="0"/>
                <a:cs typeface="Arial" panose="020B0604020202020204" pitchFamily="34" charset="0"/>
              </a:rPr>
              <a:t>Demográficos de Intento de Suicidio y Suicidio en Pasto</a:t>
            </a:r>
            <a:endParaRPr lang="es-CO" sz="1600" dirty="0"/>
          </a:p>
        </p:txBody>
      </p:sp>
      <p:sp>
        <p:nvSpPr>
          <p:cNvPr id="7" name="CuadroTexto 6">
            <a:extLst>
              <a:ext uri="{FF2B5EF4-FFF2-40B4-BE49-F238E27FC236}">
                <a16:creationId xmlns:a16="http://schemas.microsoft.com/office/drawing/2014/main" id="{027A28DC-E3D9-77F2-B1B0-753A983B1F8A}"/>
              </a:ext>
            </a:extLst>
          </p:cNvPr>
          <p:cNvSpPr txBox="1"/>
          <p:nvPr/>
        </p:nvSpPr>
        <p:spPr>
          <a:xfrm>
            <a:off x="3710344" y="1676405"/>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spTree>
    <p:extLst>
      <p:ext uri="{BB962C8B-B14F-4D97-AF65-F5344CB8AC3E}">
        <p14:creationId xmlns:p14="http://schemas.microsoft.com/office/powerpoint/2010/main" val="139226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6BCED140-471D-C4A8-23E2-725E9DE6A2F9}"/>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pic>
        <p:nvPicPr>
          <p:cNvPr id="7" name="Imagen 6">
            <a:extLst>
              <a:ext uri="{FF2B5EF4-FFF2-40B4-BE49-F238E27FC236}">
                <a16:creationId xmlns:a16="http://schemas.microsoft.com/office/drawing/2014/main" id="{A990D9F1-988C-B376-3F8E-E12F9D3764CE}"/>
              </a:ext>
            </a:extLst>
          </p:cNvPr>
          <p:cNvPicPr>
            <a:picLocks noChangeAspect="1"/>
          </p:cNvPicPr>
          <p:nvPr/>
        </p:nvPicPr>
        <p:blipFill rotWithShape="1">
          <a:blip r:embed="rId3">
            <a:alphaModFix amt="20000"/>
          </a:blip>
          <a:srcRect l="49078" t="17989" r="23779" b="14624"/>
          <a:stretch/>
        </p:blipFill>
        <p:spPr>
          <a:xfrm>
            <a:off x="1" y="2302572"/>
            <a:ext cx="1924050" cy="5665386"/>
          </a:xfrm>
          <a:prstGeom prst="rect">
            <a:avLst/>
          </a:prstGeom>
        </p:spPr>
      </p:pic>
      <p:sp>
        <p:nvSpPr>
          <p:cNvPr id="8" name="CuadroTexto 7">
            <a:extLst>
              <a:ext uri="{FF2B5EF4-FFF2-40B4-BE49-F238E27FC236}">
                <a16:creationId xmlns:a16="http://schemas.microsoft.com/office/drawing/2014/main" id="{B62DBEA9-7209-AAA5-012A-13BB588EDDE9}"/>
              </a:ext>
            </a:extLst>
          </p:cNvPr>
          <p:cNvSpPr txBox="1"/>
          <p:nvPr/>
        </p:nvSpPr>
        <p:spPr>
          <a:xfrm>
            <a:off x="268230" y="2361030"/>
            <a:ext cx="6341251" cy="338554"/>
          </a:xfrm>
          <a:prstGeom prst="rect">
            <a:avLst/>
          </a:prstGeom>
          <a:noFill/>
        </p:spPr>
        <p:txBody>
          <a:bodyPr wrap="square">
            <a:spAutoFit/>
          </a:bodyPr>
          <a:lstStyle/>
          <a:p>
            <a:r>
              <a:rPr lang="es-MX" sz="1600" b="1" dirty="0">
                <a:latin typeface="Arial" panose="020B0604020202020204" pitchFamily="34" charset="0"/>
                <a:cs typeface="Arial" panose="020B0604020202020204" pitchFamily="34" charset="0"/>
              </a:rPr>
              <a:t>Factores de referencia del Intentos de Suicidios y Suicidios</a:t>
            </a:r>
            <a:endParaRPr lang="es-CO" sz="1600" dirty="0"/>
          </a:p>
        </p:txBody>
      </p:sp>
      <p:sp>
        <p:nvSpPr>
          <p:cNvPr id="9" name="CuadroTexto 8">
            <a:extLst>
              <a:ext uri="{FF2B5EF4-FFF2-40B4-BE49-F238E27FC236}">
                <a16:creationId xmlns:a16="http://schemas.microsoft.com/office/drawing/2014/main" id="{239C8E54-7D80-FB73-9DDF-D4B6A9778BEB}"/>
              </a:ext>
            </a:extLst>
          </p:cNvPr>
          <p:cNvSpPr txBox="1"/>
          <p:nvPr/>
        </p:nvSpPr>
        <p:spPr>
          <a:xfrm>
            <a:off x="344426" y="5169447"/>
            <a:ext cx="6154974" cy="830997"/>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4</a:t>
            </a:r>
            <a:r>
              <a:rPr lang="es-MX" sz="1200" b="1" dirty="0" smtClean="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Muestra el número de Casos de Intento de Suicidio según el motivo de referencia, destacando los problemas familiares, seguido de conflictos de pareja, sin embargo, un porcentaje de casos refiere los problemas escolares. Fuente. SMS - SIVIGILA (12/2023)</a:t>
            </a:r>
          </a:p>
        </p:txBody>
      </p:sp>
      <p:sp>
        <p:nvSpPr>
          <p:cNvPr id="12" name="CuadroTexto 11">
            <a:extLst>
              <a:ext uri="{FF2B5EF4-FFF2-40B4-BE49-F238E27FC236}">
                <a16:creationId xmlns:a16="http://schemas.microsoft.com/office/drawing/2014/main" id="{4BA5799E-B894-3DD6-EF92-8667F724EA87}"/>
              </a:ext>
            </a:extLst>
          </p:cNvPr>
          <p:cNvSpPr txBox="1"/>
          <p:nvPr/>
        </p:nvSpPr>
        <p:spPr>
          <a:xfrm>
            <a:off x="305895" y="8181183"/>
            <a:ext cx="6154974" cy="646331"/>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5</a:t>
            </a:r>
            <a:r>
              <a:rPr lang="es-MX" sz="1200" b="1" dirty="0" smtClean="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Muestra el número de Casos de Suicidio según el motivo de referencia, destacando el Estado Depresivo, seguido de conflictos de pareja, sin embargo, un porcentaje de casos no presenta datos. Fuente. SMS - SIVIGILA (12/2023)</a:t>
            </a:r>
          </a:p>
        </p:txBody>
      </p:sp>
      <p:sp>
        <p:nvSpPr>
          <p:cNvPr id="16" name="CuadroTexto 15">
            <a:extLst>
              <a:ext uri="{FF2B5EF4-FFF2-40B4-BE49-F238E27FC236}">
                <a16:creationId xmlns:a16="http://schemas.microsoft.com/office/drawing/2014/main" id="{D47F7FDE-78E8-0D2B-BE9C-F50C480ACEBC}"/>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pic>
        <p:nvPicPr>
          <p:cNvPr id="15" name="Imagen 14">
            <a:extLst>
              <a:ext uri="{FF2B5EF4-FFF2-40B4-BE49-F238E27FC236}">
                <a16:creationId xmlns:a16="http://schemas.microsoft.com/office/drawing/2014/main" id="{99EB11F6-E181-F6F1-63FD-CE84C6B2A897}"/>
              </a:ext>
            </a:extLst>
          </p:cNvPr>
          <p:cNvPicPr>
            <a:picLocks noChangeAspect="1"/>
          </p:cNvPicPr>
          <p:nvPr/>
        </p:nvPicPr>
        <p:blipFill>
          <a:blip r:embed="rId4"/>
          <a:stretch>
            <a:fillRect/>
          </a:stretch>
        </p:blipFill>
        <p:spPr>
          <a:xfrm>
            <a:off x="897798" y="5772141"/>
            <a:ext cx="5240732" cy="2503408"/>
          </a:xfrm>
          <a:prstGeom prst="rect">
            <a:avLst/>
          </a:prstGeom>
        </p:spPr>
      </p:pic>
      <p:sp>
        <p:nvSpPr>
          <p:cNvPr id="3" name="CuadroTexto 2">
            <a:extLst>
              <a:ext uri="{FF2B5EF4-FFF2-40B4-BE49-F238E27FC236}">
                <a16:creationId xmlns:a16="http://schemas.microsoft.com/office/drawing/2014/main" id="{82E70037-B5E1-8232-4134-299285F528B7}"/>
              </a:ext>
            </a:extLst>
          </p:cNvPr>
          <p:cNvSpPr txBox="1"/>
          <p:nvPr/>
        </p:nvSpPr>
        <p:spPr>
          <a:xfrm>
            <a:off x="3742158" y="1955550"/>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pic>
        <p:nvPicPr>
          <p:cNvPr id="14" name="Imagen 13">
            <a:extLst>
              <a:ext uri="{FF2B5EF4-FFF2-40B4-BE49-F238E27FC236}">
                <a16:creationId xmlns:a16="http://schemas.microsoft.com/office/drawing/2014/main" id="{DD401C34-4694-E3D8-EA8A-123EB399C881}"/>
              </a:ext>
            </a:extLst>
          </p:cNvPr>
          <p:cNvPicPr>
            <a:picLocks noChangeAspect="1"/>
          </p:cNvPicPr>
          <p:nvPr/>
        </p:nvPicPr>
        <p:blipFill>
          <a:blip r:embed="rId5"/>
          <a:stretch>
            <a:fillRect/>
          </a:stretch>
        </p:blipFill>
        <p:spPr>
          <a:xfrm>
            <a:off x="774088" y="2632589"/>
            <a:ext cx="5448912" cy="2684998"/>
          </a:xfrm>
          <a:prstGeom prst="rect">
            <a:avLst/>
          </a:prstGeom>
        </p:spPr>
      </p:pic>
    </p:spTree>
    <p:extLst>
      <p:ext uri="{BB962C8B-B14F-4D97-AF65-F5344CB8AC3E}">
        <p14:creationId xmlns:p14="http://schemas.microsoft.com/office/powerpoint/2010/main" val="267110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solidFill>
            <a:srgbClr val="FFFF00"/>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4CCBA6B4-84EB-4F91-42F4-817D78E2D76A}"/>
              </a:ext>
            </a:extLst>
          </p:cNvPr>
          <p:cNvSpPr txBox="1"/>
          <p:nvPr/>
        </p:nvSpPr>
        <p:spPr>
          <a:xfrm>
            <a:off x="3545390" y="706460"/>
            <a:ext cx="3094117" cy="954107"/>
          </a:xfrm>
          <a:prstGeom prst="rect">
            <a:avLst/>
          </a:prstGeom>
          <a:noFill/>
        </p:spPr>
        <p:txBody>
          <a:bodyPr wrap="square">
            <a:spAutoFit/>
          </a:bodyPr>
          <a:lstStyle/>
          <a:p>
            <a:pPr algn="r"/>
            <a:r>
              <a:rPr lang="es-MX" sz="2800" b="1" dirty="0">
                <a:latin typeface="Arial" panose="020B0604020202020204" pitchFamily="34" charset="0"/>
                <a:cs typeface="Arial" panose="020B0604020202020204" pitchFamily="34" charset="0"/>
              </a:rPr>
              <a:t>Salud Mental en Pasto, Nariño</a:t>
            </a:r>
          </a:p>
        </p:txBody>
      </p:sp>
      <p:sp>
        <p:nvSpPr>
          <p:cNvPr id="7" name="CuadroTexto 6">
            <a:extLst>
              <a:ext uri="{FF2B5EF4-FFF2-40B4-BE49-F238E27FC236}">
                <a16:creationId xmlns:a16="http://schemas.microsoft.com/office/drawing/2014/main" id="{472E5635-145F-6317-9C7A-CC95ABC2C3FD}"/>
              </a:ext>
            </a:extLst>
          </p:cNvPr>
          <p:cNvSpPr txBox="1"/>
          <p:nvPr/>
        </p:nvSpPr>
        <p:spPr>
          <a:xfrm>
            <a:off x="110625" y="8201943"/>
            <a:ext cx="6498856" cy="646331"/>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7</a:t>
            </a:r>
            <a:r>
              <a:rPr lang="es-MX" sz="1200" b="1" dirty="0" smtClean="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Muestra el número de Casos de Suicidio según el método empleado destacando el ahorcamiento como principal método, y en mas baja posición la intoxicación. Fuente. SMS - SIVIGILA (12/2023)</a:t>
            </a:r>
            <a:endParaRPr lang="es-MX" sz="1200" dirty="0">
              <a:solidFill>
                <a:srgbClr val="FF0000"/>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B904666D-AF2C-8BA9-EFA1-47E00E85A6EB}"/>
              </a:ext>
            </a:extLst>
          </p:cNvPr>
          <p:cNvPicPr>
            <a:picLocks noChangeAspect="1"/>
          </p:cNvPicPr>
          <p:nvPr/>
        </p:nvPicPr>
        <p:blipFill rotWithShape="1">
          <a:blip r:embed="rId3"/>
          <a:srcRect l="3345" t="3114" r="5259" b="3193"/>
          <a:stretch/>
        </p:blipFill>
        <p:spPr>
          <a:xfrm>
            <a:off x="610824" y="5842707"/>
            <a:ext cx="5869132" cy="2359236"/>
          </a:xfrm>
          <a:prstGeom prst="rect">
            <a:avLst/>
          </a:prstGeom>
        </p:spPr>
      </p:pic>
      <p:pic>
        <p:nvPicPr>
          <p:cNvPr id="12" name="Imagen 11">
            <a:extLst>
              <a:ext uri="{FF2B5EF4-FFF2-40B4-BE49-F238E27FC236}">
                <a16:creationId xmlns:a16="http://schemas.microsoft.com/office/drawing/2014/main" id="{CD1BFE3B-BE63-42E1-8F1D-8AD259FB7232}"/>
              </a:ext>
            </a:extLst>
          </p:cNvPr>
          <p:cNvPicPr>
            <a:picLocks noChangeAspect="1"/>
          </p:cNvPicPr>
          <p:nvPr/>
        </p:nvPicPr>
        <p:blipFill rotWithShape="1">
          <a:blip r:embed="rId4">
            <a:alphaModFix amt="20000"/>
          </a:blip>
          <a:srcRect l="49078" t="17989" r="23779" b="14624"/>
          <a:stretch/>
        </p:blipFill>
        <p:spPr>
          <a:xfrm>
            <a:off x="10517" y="2387183"/>
            <a:ext cx="1924050" cy="5665386"/>
          </a:xfrm>
          <a:prstGeom prst="rect">
            <a:avLst/>
          </a:prstGeom>
        </p:spPr>
      </p:pic>
      <p:sp>
        <p:nvSpPr>
          <p:cNvPr id="13" name="CuadroTexto 12">
            <a:extLst>
              <a:ext uri="{FF2B5EF4-FFF2-40B4-BE49-F238E27FC236}">
                <a16:creationId xmlns:a16="http://schemas.microsoft.com/office/drawing/2014/main" id="{7822A2D7-4620-3B48-BB9B-CD682C698B11}"/>
              </a:ext>
            </a:extLst>
          </p:cNvPr>
          <p:cNvSpPr txBox="1"/>
          <p:nvPr/>
        </p:nvSpPr>
        <p:spPr>
          <a:xfrm>
            <a:off x="268230" y="2361030"/>
            <a:ext cx="6341251" cy="338554"/>
          </a:xfrm>
          <a:prstGeom prst="rect">
            <a:avLst/>
          </a:prstGeom>
          <a:noFill/>
        </p:spPr>
        <p:txBody>
          <a:bodyPr wrap="square">
            <a:spAutoFit/>
          </a:bodyPr>
          <a:lstStyle/>
          <a:p>
            <a:r>
              <a:rPr lang="es-MX" sz="1600" b="1" dirty="0">
                <a:latin typeface="Arial" panose="020B0604020202020204" pitchFamily="34" charset="0"/>
                <a:cs typeface="Arial" panose="020B0604020202020204" pitchFamily="34" charset="0"/>
              </a:rPr>
              <a:t>Método Empleado del Intentos de Suicidios y Suicidios</a:t>
            </a:r>
            <a:endParaRPr lang="es-CO" sz="1600" dirty="0"/>
          </a:p>
        </p:txBody>
      </p:sp>
      <p:sp>
        <p:nvSpPr>
          <p:cNvPr id="18" name="CuadroTexto 17">
            <a:extLst>
              <a:ext uri="{FF2B5EF4-FFF2-40B4-BE49-F238E27FC236}">
                <a16:creationId xmlns:a16="http://schemas.microsoft.com/office/drawing/2014/main" id="{CBB3E2C8-3FF4-CB2A-541C-E329FBCF5999}"/>
              </a:ext>
            </a:extLst>
          </p:cNvPr>
          <p:cNvSpPr txBox="1"/>
          <p:nvPr/>
        </p:nvSpPr>
        <p:spPr>
          <a:xfrm>
            <a:off x="204434" y="8878439"/>
            <a:ext cx="6018566" cy="215444"/>
          </a:xfrm>
          <a:prstGeom prst="rect">
            <a:avLst/>
          </a:prstGeom>
          <a:solidFill>
            <a:srgbClr val="FFFF00"/>
          </a:solidFill>
        </p:spPr>
        <p:txBody>
          <a:bodyPr wrap="square">
            <a:spAutoFit/>
          </a:bodyPr>
          <a:lstStyle/>
          <a:p>
            <a:r>
              <a:rPr lang="es-MX" sz="800" dirty="0">
                <a:latin typeface="Arial" panose="020B0604020202020204" pitchFamily="34" charset="0"/>
                <a:cs typeface="Arial" panose="020B0604020202020204" pitchFamily="34" charset="0"/>
              </a:rPr>
              <a:t>Tel. 602 7238803, Cl. 6, </a:t>
            </a:r>
            <a:r>
              <a:rPr lang="es-MX" sz="800" dirty="0" err="1">
                <a:latin typeface="Arial" panose="020B0604020202020204" pitchFamily="34" charset="0"/>
                <a:cs typeface="Arial" panose="020B0604020202020204" pitchFamily="34" charset="0"/>
              </a:rPr>
              <a:t>Cra</a:t>
            </a:r>
            <a:r>
              <a:rPr lang="es-MX" sz="800" dirty="0">
                <a:latin typeface="Arial" panose="020B0604020202020204" pitchFamily="34" charset="0"/>
                <a:cs typeface="Arial" panose="020B0604020202020204" pitchFamily="34" charset="0"/>
              </a:rPr>
              <a:t>. 33 Sur, 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pic>
        <p:nvPicPr>
          <p:cNvPr id="20" name="Imagen 19">
            <a:extLst>
              <a:ext uri="{FF2B5EF4-FFF2-40B4-BE49-F238E27FC236}">
                <a16:creationId xmlns:a16="http://schemas.microsoft.com/office/drawing/2014/main" id="{565A07FC-0A3C-48B3-411C-B2AB335ABD8A}"/>
              </a:ext>
            </a:extLst>
          </p:cNvPr>
          <p:cNvPicPr>
            <a:picLocks noChangeAspect="1"/>
          </p:cNvPicPr>
          <p:nvPr/>
        </p:nvPicPr>
        <p:blipFill>
          <a:blip r:embed="rId5"/>
          <a:stretch>
            <a:fillRect/>
          </a:stretch>
        </p:blipFill>
        <p:spPr>
          <a:xfrm>
            <a:off x="750518" y="2788077"/>
            <a:ext cx="5557446" cy="2514844"/>
          </a:xfrm>
          <a:prstGeom prst="rect">
            <a:avLst/>
          </a:prstGeom>
        </p:spPr>
      </p:pic>
      <p:sp>
        <p:nvSpPr>
          <p:cNvPr id="9" name="CuadroTexto 8">
            <a:extLst>
              <a:ext uri="{FF2B5EF4-FFF2-40B4-BE49-F238E27FC236}">
                <a16:creationId xmlns:a16="http://schemas.microsoft.com/office/drawing/2014/main" id="{202B7821-15A5-58A6-6B4D-9E4320148EC6}"/>
              </a:ext>
            </a:extLst>
          </p:cNvPr>
          <p:cNvSpPr txBox="1"/>
          <p:nvPr/>
        </p:nvSpPr>
        <p:spPr>
          <a:xfrm>
            <a:off x="179572" y="5222489"/>
            <a:ext cx="6498856" cy="646331"/>
          </a:xfrm>
          <a:prstGeom prst="rect">
            <a:avLst/>
          </a:prstGeom>
          <a:noFill/>
          <a:ln>
            <a:noFill/>
          </a:ln>
        </p:spPr>
        <p:txBody>
          <a:bodyPr wrap="square">
            <a:spAutoFit/>
          </a:bodyPr>
          <a:lstStyle/>
          <a:p>
            <a:pPr algn="just"/>
            <a:r>
              <a:rPr lang="es-MX" sz="1200" b="1" dirty="0">
                <a:latin typeface="Arial" panose="020B0604020202020204" pitchFamily="34" charset="0"/>
                <a:cs typeface="Arial" panose="020B0604020202020204" pitchFamily="34" charset="0"/>
              </a:rPr>
              <a:t>Grafico 6</a:t>
            </a:r>
            <a:r>
              <a:rPr lang="es-MX" sz="1200" b="1" dirty="0" smtClean="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Muestra el número de Casos de Intentos de Suicidio según el método empleado destacando la intoxicación como principal método, y en mas baja posición los elementos cortopunzantes. Fuente. SMS - SIVIGILA (12/2023)</a:t>
            </a:r>
          </a:p>
        </p:txBody>
      </p:sp>
      <p:sp>
        <p:nvSpPr>
          <p:cNvPr id="14" name="CuadroTexto 13">
            <a:extLst>
              <a:ext uri="{FF2B5EF4-FFF2-40B4-BE49-F238E27FC236}">
                <a16:creationId xmlns:a16="http://schemas.microsoft.com/office/drawing/2014/main" id="{8327FDBA-3D6C-6BC4-172B-3D977F5B186E}"/>
              </a:ext>
            </a:extLst>
          </p:cNvPr>
          <p:cNvSpPr txBox="1"/>
          <p:nvPr/>
        </p:nvSpPr>
        <p:spPr>
          <a:xfrm>
            <a:off x="3742158" y="1942258"/>
            <a:ext cx="2867323" cy="307777"/>
          </a:xfrm>
          <a:prstGeom prst="rect">
            <a:avLst/>
          </a:prstGeom>
          <a:noFill/>
        </p:spPr>
        <p:txBody>
          <a:bodyPr wrap="none" rtlCol="0">
            <a:spAutoFit/>
          </a:bodyPr>
          <a:lstStyle/>
          <a:p>
            <a:r>
              <a:rPr lang="es-MX" sz="1400" dirty="0"/>
              <a:t>No. 005 marzo de 2023 – ISSN: </a:t>
            </a:r>
            <a:r>
              <a:rPr lang="es-MX" sz="1400" dirty="0" err="1"/>
              <a:t>xxxx</a:t>
            </a:r>
            <a:endParaRPr lang="es-MX" sz="1400" dirty="0"/>
          </a:p>
        </p:txBody>
      </p:sp>
    </p:spTree>
    <p:extLst>
      <p:ext uri="{BB962C8B-B14F-4D97-AF65-F5344CB8AC3E}">
        <p14:creationId xmlns:p14="http://schemas.microsoft.com/office/powerpoint/2010/main" val="94707865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10730</TotalTime>
  <Words>2354</Words>
  <Application>Microsoft Office PowerPoint</Application>
  <PresentationFormat>Presentación en pantalla (4:3)</PresentationFormat>
  <Paragraphs>153</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Arial</vt:lpstr>
      <vt:lpstr>Calibri</vt:lpstr>
      <vt:lpstr>Calibri Light</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 CIC</dc:creator>
  <cp:lastModifiedBy>MOLINERROS</cp:lastModifiedBy>
  <cp:revision>177</cp:revision>
  <cp:lastPrinted>2023-05-19T02:36:21Z</cp:lastPrinted>
  <dcterms:created xsi:type="dcterms:W3CDTF">2022-08-29T20:42:37Z</dcterms:created>
  <dcterms:modified xsi:type="dcterms:W3CDTF">2023-08-02T15:45:34Z</dcterms:modified>
</cp:coreProperties>
</file>